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8" r:id="rId1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1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10"/>
  </p:normalViewPr>
  <p:slideViewPr>
    <p:cSldViewPr snapToGrid="0" snapToObjects="1">
      <p:cViewPr>
        <p:scale>
          <a:sx n="120" d="100"/>
          <a:sy n="120" d="100"/>
        </p:scale>
        <p:origin x="1266"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727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8B1A1A"/>
        </a:solidFill>
        <a:effectLst/>
      </p:bgPr>
    </p:bg>
    <p:spTree>
      <p:nvGrpSpPr>
        <p:cNvPr id="1" name=""/>
        <p:cNvGrpSpPr/>
        <p:nvPr/>
      </p:nvGrpSpPr>
      <p:grpSpPr>
        <a:xfrm>
          <a:off x="0" y="0"/>
          <a:ext cx="0" cy="0"/>
          <a:chOff x="0" y="0"/>
          <a:chExt cx="0" cy="0"/>
        </a:xfrm>
      </p:grpSpPr>
      <p:sp>
        <p:nvSpPr>
          <p:cNvPr id="2" name="Shape 0"/>
          <p:cNvSpPr/>
          <p:nvPr/>
        </p:nvSpPr>
        <p:spPr>
          <a:xfrm>
            <a:off x="0" y="442"/>
            <a:ext cx="9144000" cy="64008"/>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0" y="5071703"/>
            <a:ext cx="9144000" cy="64008"/>
          </a:xfrm>
          <a:prstGeom prst="rect">
            <a:avLst/>
          </a:prstGeom>
          <a:solidFill>
            <a:srgbClr val="FFE8A0"/>
          </a:solidFill>
          <a:ln w="12700">
            <a:solidFill>
              <a:srgbClr val="FFE8A0"/>
            </a:solidFill>
            <a:prstDash val="solid"/>
          </a:ln>
        </p:spPr>
        <p:txBody>
          <a:bodyPr/>
          <a:lstStyle/>
          <a:p>
            <a:endParaRPr lang="en-US"/>
          </a:p>
        </p:txBody>
      </p:sp>
      <p:sp>
        <p:nvSpPr>
          <p:cNvPr id="4" name="Shape 2"/>
          <p:cNvSpPr/>
          <p:nvPr/>
        </p:nvSpPr>
        <p:spPr>
          <a:xfrm>
            <a:off x="457200" y="640080"/>
            <a:ext cx="8229600" cy="22860"/>
          </a:xfrm>
          <a:prstGeom prst="rect">
            <a:avLst/>
          </a:prstGeom>
          <a:solidFill>
            <a:srgbClr val="FFE8A0"/>
          </a:solidFill>
          <a:ln w="12700">
            <a:solidFill>
              <a:srgbClr val="FFE8A0"/>
            </a:solidFill>
            <a:prstDash val="solid"/>
          </a:ln>
        </p:spPr>
        <p:txBody>
          <a:bodyPr/>
          <a:lstStyle/>
          <a:p>
            <a:endParaRPr lang="en-US"/>
          </a:p>
        </p:txBody>
      </p:sp>
      <p:sp>
        <p:nvSpPr>
          <p:cNvPr id="5" name="Shape 3"/>
          <p:cNvSpPr/>
          <p:nvPr/>
        </p:nvSpPr>
        <p:spPr>
          <a:xfrm>
            <a:off x="457200" y="4434840"/>
            <a:ext cx="8229600" cy="22860"/>
          </a:xfrm>
          <a:prstGeom prst="rect">
            <a:avLst/>
          </a:prstGeom>
          <a:solidFill>
            <a:srgbClr val="FFE8A0"/>
          </a:solidFill>
          <a:ln w="12700">
            <a:solidFill>
              <a:srgbClr val="FFE8A0"/>
            </a:solidFill>
            <a:prstDash val="solid"/>
          </a:ln>
        </p:spPr>
        <p:txBody>
          <a:bodyPr/>
          <a:lstStyle/>
          <a:p>
            <a:endParaRPr lang="en-US"/>
          </a:p>
        </p:txBody>
      </p:sp>
      <p:sp>
        <p:nvSpPr>
          <p:cNvPr id="6" name="Text 4"/>
          <p:cNvSpPr/>
          <p:nvPr/>
        </p:nvSpPr>
        <p:spPr>
          <a:xfrm>
            <a:off x="1371600" y="960120"/>
            <a:ext cx="6400800" cy="50292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LEGAL</a:t>
            </a:r>
            <a:endParaRPr lang="en-US" sz="4000" dirty="0"/>
          </a:p>
        </p:txBody>
      </p:sp>
      <p:sp>
        <p:nvSpPr>
          <p:cNvPr id="7" name="Text 5"/>
          <p:cNvSpPr/>
          <p:nvPr/>
        </p:nvSpPr>
        <p:spPr>
          <a:xfrm>
            <a:off x="1371600" y="1481328"/>
            <a:ext cx="6400800" cy="777240"/>
          </a:xfrm>
          <a:prstGeom prst="rect">
            <a:avLst/>
          </a:prstGeom>
          <a:noFill/>
          <a:ln/>
        </p:spPr>
        <p:txBody>
          <a:bodyPr wrap="square" rtlCol="0" anchor="ctr"/>
          <a:lstStyle/>
          <a:p>
            <a:pPr marL="0" indent="0" algn="ctr">
              <a:buNone/>
            </a:pPr>
            <a:r>
              <a:rPr lang="en-US" sz="4400" b="1" dirty="0">
                <a:solidFill>
                  <a:srgbClr val="FFE8A0"/>
                </a:solidFill>
                <a:latin typeface="Cambria" pitchFamily="34" charset="0"/>
                <a:ea typeface="Cambria" pitchFamily="34" charset="-122"/>
                <a:cs typeface="Cambria" pitchFamily="34" charset="-120"/>
              </a:rPr>
              <a:t>M&amp;A INTEGRATION</a:t>
            </a:r>
            <a:endParaRPr lang="en-US" sz="4400" dirty="0"/>
          </a:p>
        </p:txBody>
      </p:sp>
      <p:sp>
        <p:nvSpPr>
          <p:cNvPr id="8" name="Text 6"/>
          <p:cNvSpPr/>
          <p:nvPr/>
        </p:nvSpPr>
        <p:spPr>
          <a:xfrm>
            <a:off x="1371600" y="2313432"/>
            <a:ext cx="6400800" cy="685800"/>
          </a:xfrm>
          <a:prstGeom prst="rect">
            <a:avLst/>
          </a:prstGeom>
          <a:noFill/>
          <a:ln/>
        </p:spPr>
        <p:txBody>
          <a:bodyPr wrap="square" rtlCol="0" anchor="ctr"/>
          <a:lstStyle/>
          <a:p>
            <a:pPr marL="0" indent="0" algn="ctr">
              <a:buNone/>
            </a:pPr>
            <a:r>
              <a:rPr lang="en-US" sz="4000" i="1" dirty="0">
                <a:solidFill>
                  <a:srgbClr val="FFFFFF"/>
                </a:solidFill>
                <a:latin typeface="Cambria" pitchFamily="34" charset="0"/>
                <a:ea typeface="Cambria" pitchFamily="34" charset="-122"/>
                <a:cs typeface="Cambria" pitchFamily="34" charset="-120"/>
              </a:rPr>
              <a:t>KICKOFF MEETING</a:t>
            </a:r>
            <a:endParaRPr lang="en-US" sz="4000" dirty="0"/>
          </a:p>
        </p:txBody>
      </p:sp>
      <p:sp>
        <p:nvSpPr>
          <p:cNvPr id="10" name="Text 8"/>
          <p:cNvSpPr/>
          <p:nvPr/>
        </p:nvSpPr>
        <p:spPr>
          <a:xfrm>
            <a:off x="1371600" y="3721608"/>
            <a:ext cx="6400800" cy="274320"/>
          </a:xfrm>
          <a:prstGeom prst="rect">
            <a:avLst/>
          </a:prstGeom>
          <a:noFill/>
          <a:ln/>
        </p:spPr>
        <p:txBody>
          <a:bodyPr wrap="square" rtlCol="0" anchor="ctr"/>
          <a:lstStyle/>
          <a:p>
            <a:pPr marL="0" indent="0" algn="ctr">
              <a:buNone/>
            </a:pPr>
            <a:r>
              <a:rPr lang="en-US" sz="1400" kern="0" spc="200" dirty="0">
                <a:solidFill>
                  <a:srgbClr val="FFE8A0"/>
                </a:solidFill>
                <a:latin typeface="Calibri" pitchFamily="34" charset="0"/>
                <a:ea typeface="Calibri" pitchFamily="34" charset="-122"/>
                <a:cs typeface="Calibri" pitchFamily="34" charset="-120"/>
              </a:rPr>
              <a:t>From 100-Day Advisors</a:t>
            </a:r>
            <a:endParaRPr lang="en-US" sz="1400" dirty="0"/>
          </a:p>
        </p:txBody>
      </p:sp>
      <p:sp>
        <p:nvSpPr>
          <p:cNvPr id="12" name="Text 3">
            <a:extLst>
              <a:ext uri="{FF2B5EF4-FFF2-40B4-BE49-F238E27FC236}">
                <a16:creationId xmlns:a16="http://schemas.microsoft.com/office/drawing/2014/main" id="{54501D90-FF10-0781-F822-A3F208DCB812}"/>
              </a:ext>
            </a:extLst>
          </p:cNvPr>
          <p:cNvSpPr/>
          <p:nvPr/>
        </p:nvSpPr>
        <p:spPr>
          <a:xfrm>
            <a:off x="-1" y="4480560"/>
            <a:ext cx="9116291" cy="642982"/>
          </a:xfrm>
          <a:prstGeom prst="rect">
            <a:avLst/>
          </a:prstGeom>
          <a:noFill/>
          <a:ln/>
        </p:spPr>
        <p:txBody>
          <a:bodyPr wrap="square" rtlCol="0" anchor="ctr"/>
          <a:lstStyle/>
          <a:p>
            <a:pPr marL="0" indent="0" algn="ctr">
              <a:buNone/>
            </a:pPr>
            <a:r>
              <a:rPr lang="en-US" sz="1400" b="1" kern="0" spc="200" dirty="0">
                <a:solidFill>
                  <a:srgbClr val="C9A84C"/>
                </a:solidFill>
                <a:latin typeface="Calibri" pitchFamily="34" charset="0"/>
                <a:ea typeface="Calibri" pitchFamily="34" charset="-122"/>
                <a:cs typeface="Calibri" pitchFamily="34" charset="-120"/>
              </a:rPr>
              <a:t>100-DAY POST-MERGER INTEGRATION PLAYBOOK</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DF8F2"/>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6B1414"/>
          </a:solidFill>
          <a:ln w="12700">
            <a:solidFill>
              <a:srgbClr val="6B1414"/>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INTEGRATION TIMELINE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7A3030"/>
                </a:solidFill>
                <a:latin typeface="Calibri" pitchFamily="34" charset="0"/>
                <a:ea typeface="Calibri" pitchFamily="34" charset="-122"/>
                <a:cs typeface="Calibri" pitchFamily="34" charset="-120"/>
              </a:rPr>
              <a:t>Legal milestones across three phases — Pre-Close through Day 100</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9A6060"/>
                </a:solidFill>
                <a:latin typeface="Calibri" pitchFamily="34" charset="0"/>
                <a:ea typeface="Calibri" pitchFamily="34" charset="-122"/>
                <a:cs typeface="Calibri" pitchFamily="34" charset="-120"/>
              </a:rPr>
              <a:t>© Copyright 100-Day Advisors  |  Legal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7A3030"/>
                </a:solidFill>
                <a:latin typeface="Calibri" pitchFamily="34" charset="0"/>
                <a:ea typeface="Calibri" pitchFamily="34" charset="-122"/>
                <a:cs typeface="Calibri" pitchFamily="34" charset="-120"/>
              </a:rPr>
              <a:t>9</a:t>
            </a:r>
            <a:endParaRPr lang="en-US" sz="900" dirty="0"/>
          </a:p>
        </p:txBody>
      </p:sp>
      <p:sp>
        <p:nvSpPr>
          <p:cNvPr id="9" name="Shape 6"/>
          <p:cNvSpPr/>
          <p:nvPr/>
        </p:nvSpPr>
        <p:spPr>
          <a:xfrm>
            <a:off x="320040" y="1600200"/>
            <a:ext cx="8503920" cy="256032"/>
          </a:xfrm>
          <a:prstGeom prst="rect">
            <a:avLst/>
          </a:prstGeom>
          <a:solidFill>
            <a:srgbClr val="F2DED6"/>
          </a:solidFill>
          <a:ln w="12700">
            <a:solidFill>
              <a:srgbClr val="F2DED6"/>
            </a:solidFill>
            <a:prstDash val="solid"/>
          </a:ln>
        </p:spPr>
        <p:txBody>
          <a:bodyPr/>
          <a:lstStyle/>
          <a:p>
            <a:endParaRPr lang="en-US"/>
          </a:p>
        </p:txBody>
      </p:sp>
      <p:sp>
        <p:nvSpPr>
          <p:cNvPr id="10" name="Shape 7"/>
          <p:cNvSpPr/>
          <p:nvPr/>
        </p:nvSpPr>
        <p:spPr>
          <a:xfrm>
            <a:off x="320040" y="1600200"/>
            <a:ext cx="3571646" cy="256032"/>
          </a:xfrm>
          <a:prstGeom prst="rect">
            <a:avLst/>
          </a:prstGeom>
          <a:solidFill>
            <a:srgbClr val="6B1414"/>
          </a:solidFill>
          <a:ln w="12700">
            <a:solidFill>
              <a:srgbClr val="6B1414"/>
            </a:solidFill>
            <a:prstDash val="solid"/>
          </a:ln>
        </p:spPr>
        <p:txBody>
          <a:bodyPr/>
          <a:lstStyle/>
          <a:p>
            <a:endParaRPr lang="en-US"/>
          </a:p>
        </p:txBody>
      </p:sp>
      <p:sp>
        <p:nvSpPr>
          <p:cNvPr id="11" name="Text 8"/>
          <p:cNvSpPr/>
          <p:nvPr/>
        </p:nvSpPr>
        <p:spPr>
          <a:xfrm>
            <a:off x="320040" y="1600200"/>
            <a:ext cx="3571646" cy="256032"/>
          </a:xfrm>
          <a:prstGeom prst="rect">
            <a:avLst/>
          </a:prstGeom>
          <a:noFill/>
          <a:ln/>
        </p:spPr>
        <p:txBody>
          <a:bodyPr wrap="square" lIns="0" tIns="0" rIns="0" bIns="0" rtlCol="0" anchor="ctr"/>
          <a:lstStyle/>
          <a:p>
            <a:pPr marL="0" indent="0" algn="ctr">
              <a:buNone/>
            </a:pPr>
            <a:r>
              <a:rPr lang="en-US" sz="800" b="1" dirty="0">
                <a:solidFill>
                  <a:srgbClr val="FFFFFF"/>
                </a:solidFill>
                <a:latin typeface="Cambria" pitchFamily="34" charset="0"/>
                <a:ea typeface="Cambria" pitchFamily="34" charset="-122"/>
                <a:cs typeface="Cambria" pitchFamily="34" charset="-120"/>
              </a:rPr>
              <a:t>PRE-CLOSE</a:t>
            </a:r>
            <a:endParaRPr lang="en-US" sz="800" dirty="0"/>
          </a:p>
        </p:txBody>
      </p:sp>
      <p:sp>
        <p:nvSpPr>
          <p:cNvPr id="12" name="Shape 9"/>
          <p:cNvSpPr/>
          <p:nvPr/>
        </p:nvSpPr>
        <p:spPr>
          <a:xfrm>
            <a:off x="3891686" y="1600200"/>
            <a:ext cx="1020470" cy="256032"/>
          </a:xfrm>
          <a:prstGeom prst="rect">
            <a:avLst/>
          </a:prstGeom>
          <a:solidFill>
            <a:srgbClr val="8B1A1A"/>
          </a:solidFill>
          <a:ln w="12700">
            <a:solidFill>
              <a:srgbClr val="8B1A1A"/>
            </a:solidFill>
            <a:prstDash val="solid"/>
          </a:ln>
        </p:spPr>
        <p:txBody>
          <a:bodyPr/>
          <a:lstStyle/>
          <a:p>
            <a:endParaRPr lang="en-US"/>
          </a:p>
        </p:txBody>
      </p:sp>
      <p:sp>
        <p:nvSpPr>
          <p:cNvPr id="13" name="Text 10"/>
          <p:cNvSpPr/>
          <p:nvPr/>
        </p:nvSpPr>
        <p:spPr>
          <a:xfrm>
            <a:off x="3891686" y="1600200"/>
            <a:ext cx="1020470" cy="256032"/>
          </a:xfrm>
          <a:prstGeom prst="rect">
            <a:avLst/>
          </a:prstGeom>
          <a:noFill/>
          <a:ln/>
        </p:spPr>
        <p:txBody>
          <a:bodyPr wrap="square" lIns="0" tIns="0" rIns="0" bIns="0" rtlCol="0" anchor="ctr"/>
          <a:lstStyle/>
          <a:p>
            <a:pPr marL="0" indent="0" algn="ctr">
              <a:buNone/>
            </a:pPr>
            <a:r>
              <a:rPr lang="en-US" sz="800" b="1" dirty="0">
                <a:solidFill>
                  <a:srgbClr val="FFFFFF"/>
                </a:solidFill>
                <a:latin typeface="Cambria" pitchFamily="34" charset="0"/>
                <a:ea typeface="Cambria" pitchFamily="34" charset="-122"/>
                <a:cs typeface="Cambria" pitchFamily="34" charset="-120"/>
              </a:rPr>
              <a:t>DAY 1 / WEEK 1</a:t>
            </a:r>
            <a:endParaRPr lang="en-US" sz="800" dirty="0"/>
          </a:p>
        </p:txBody>
      </p:sp>
      <p:sp>
        <p:nvSpPr>
          <p:cNvPr id="14" name="Shape 11"/>
          <p:cNvSpPr/>
          <p:nvPr/>
        </p:nvSpPr>
        <p:spPr>
          <a:xfrm>
            <a:off x="4912157" y="1600200"/>
            <a:ext cx="3911803" cy="256032"/>
          </a:xfrm>
          <a:prstGeom prst="rect">
            <a:avLst/>
          </a:prstGeom>
          <a:solidFill>
            <a:srgbClr val="7A3030"/>
          </a:solidFill>
          <a:ln w="12700">
            <a:solidFill>
              <a:srgbClr val="7A3030"/>
            </a:solidFill>
            <a:prstDash val="solid"/>
          </a:ln>
        </p:spPr>
        <p:txBody>
          <a:bodyPr/>
          <a:lstStyle/>
          <a:p>
            <a:endParaRPr lang="en-US"/>
          </a:p>
        </p:txBody>
      </p:sp>
      <p:sp>
        <p:nvSpPr>
          <p:cNvPr id="15" name="Text 12"/>
          <p:cNvSpPr/>
          <p:nvPr/>
        </p:nvSpPr>
        <p:spPr>
          <a:xfrm>
            <a:off x="4912157" y="1600200"/>
            <a:ext cx="3911803" cy="256032"/>
          </a:xfrm>
          <a:prstGeom prst="rect">
            <a:avLst/>
          </a:prstGeom>
          <a:noFill/>
          <a:ln/>
        </p:spPr>
        <p:txBody>
          <a:bodyPr wrap="square" lIns="0" tIns="0" rIns="0" bIns="0" rtlCol="0" anchor="ctr"/>
          <a:lstStyle/>
          <a:p>
            <a:pPr marL="0" indent="0" algn="ctr">
              <a:buNone/>
            </a:pPr>
            <a:r>
              <a:rPr lang="en-US" sz="800" b="1" dirty="0">
                <a:solidFill>
                  <a:srgbClr val="FFFFFF"/>
                </a:solidFill>
                <a:latin typeface="Cambria" pitchFamily="34" charset="0"/>
                <a:ea typeface="Cambria" pitchFamily="34" charset="-122"/>
                <a:cs typeface="Cambria" pitchFamily="34" charset="-120"/>
              </a:rPr>
              <a:t>DAYS 8–100</a:t>
            </a:r>
            <a:endParaRPr lang="en-US" sz="800" dirty="0"/>
          </a:p>
        </p:txBody>
      </p:sp>
      <p:sp>
        <p:nvSpPr>
          <p:cNvPr id="16" name="Shape 13"/>
          <p:cNvSpPr/>
          <p:nvPr/>
        </p:nvSpPr>
        <p:spPr>
          <a:xfrm>
            <a:off x="320040" y="1956816"/>
            <a:ext cx="3063240" cy="2834640"/>
          </a:xfrm>
          <a:prstGeom prst="roundRect">
            <a:avLst>
              <a:gd name="adj" fmla="val 2258"/>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17" name="Text 14"/>
          <p:cNvSpPr/>
          <p:nvPr/>
        </p:nvSpPr>
        <p:spPr>
          <a:xfrm>
            <a:off x="429768" y="2020824"/>
            <a:ext cx="2843784" cy="256032"/>
          </a:xfrm>
          <a:prstGeom prst="rect">
            <a:avLst/>
          </a:prstGeom>
          <a:noFill/>
          <a:ln/>
        </p:spPr>
        <p:txBody>
          <a:bodyPr wrap="square" rtlCol="0" anchor="ctr"/>
          <a:lstStyle/>
          <a:p>
            <a:pPr marL="0" indent="0">
              <a:buNone/>
            </a:pPr>
            <a:r>
              <a:rPr lang="en-US" sz="1050" b="1" dirty="0">
                <a:solidFill>
                  <a:srgbClr val="6B1414"/>
                </a:solidFill>
                <a:latin typeface="Cambria" pitchFamily="34" charset="0"/>
                <a:ea typeface="Cambria" pitchFamily="34" charset="-122"/>
                <a:cs typeface="Cambria" pitchFamily="34" charset="-120"/>
              </a:rPr>
              <a:t>PRE-CLOSE</a:t>
            </a:r>
            <a:endParaRPr lang="en-US" sz="1050" dirty="0"/>
          </a:p>
        </p:txBody>
      </p:sp>
      <p:sp>
        <p:nvSpPr>
          <p:cNvPr id="19" name="Shape 16"/>
          <p:cNvSpPr/>
          <p:nvPr/>
        </p:nvSpPr>
        <p:spPr>
          <a:xfrm>
            <a:off x="429768" y="2478024"/>
            <a:ext cx="2843784" cy="18288"/>
          </a:xfrm>
          <a:prstGeom prst="rect">
            <a:avLst/>
          </a:prstGeom>
          <a:solidFill>
            <a:srgbClr val="F2DED6"/>
          </a:solidFill>
          <a:ln w="12700">
            <a:solidFill>
              <a:srgbClr val="F2DED6"/>
            </a:solidFill>
            <a:prstDash val="solid"/>
          </a:ln>
        </p:spPr>
        <p:txBody>
          <a:bodyPr/>
          <a:lstStyle/>
          <a:p>
            <a:endParaRPr lang="en-US"/>
          </a:p>
        </p:txBody>
      </p:sp>
      <p:sp>
        <p:nvSpPr>
          <p:cNvPr id="20" name="Text 17"/>
          <p:cNvSpPr/>
          <p:nvPr/>
        </p:nvSpPr>
        <p:spPr>
          <a:xfrm>
            <a:off x="429768" y="2532888"/>
            <a:ext cx="2843784" cy="2130552"/>
          </a:xfrm>
          <a:prstGeom prst="rect">
            <a:avLst/>
          </a:prstGeom>
          <a:noFill/>
          <a:ln/>
        </p:spPr>
        <p:txBody>
          <a:bodyPr wrap="square" rtlCol="0" anchor="t"/>
          <a:lstStyle/>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Legal Lead appointed; sub-workstream leads assigned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Privilege protocols established across all workstreams</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Due diligence complete: litigation, contracts, IP, employment, compliance, regulatory</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HSR, CFIUS, and all regulatory filings submitted and approved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Works Council consultations initiated and completed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Material contract consent-to-assignment outreach executed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Day 1 Legal Readiness Gate certified by GC to IMO</a:t>
            </a:r>
            <a:endParaRPr lang="en-US" sz="950" dirty="0"/>
          </a:p>
        </p:txBody>
      </p:sp>
      <p:sp>
        <p:nvSpPr>
          <p:cNvPr id="21" name="Shape 18"/>
          <p:cNvSpPr/>
          <p:nvPr/>
        </p:nvSpPr>
        <p:spPr>
          <a:xfrm>
            <a:off x="3538728" y="1956816"/>
            <a:ext cx="2286000" cy="2834640"/>
          </a:xfrm>
          <a:prstGeom prst="roundRect">
            <a:avLst>
              <a:gd name="adj" fmla="val 2800"/>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22" name="Text 19"/>
          <p:cNvSpPr/>
          <p:nvPr/>
        </p:nvSpPr>
        <p:spPr>
          <a:xfrm>
            <a:off x="3648456" y="2020824"/>
            <a:ext cx="2066544" cy="256032"/>
          </a:xfrm>
          <a:prstGeom prst="rect">
            <a:avLst/>
          </a:prstGeom>
          <a:noFill/>
          <a:ln/>
        </p:spPr>
        <p:txBody>
          <a:bodyPr wrap="square" rtlCol="0" anchor="ctr"/>
          <a:lstStyle/>
          <a:p>
            <a:pPr marL="0" indent="0">
              <a:buNone/>
            </a:pPr>
            <a:r>
              <a:rPr lang="en-US" sz="1050" b="1" dirty="0">
                <a:solidFill>
                  <a:srgbClr val="6B1414"/>
                </a:solidFill>
                <a:latin typeface="Cambria" pitchFamily="34" charset="0"/>
                <a:ea typeface="Cambria" pitchFamily="34" charset="-122"/>
                <a:cs typeface="Cambria" pitchFamily="34" charset="-120"/>
              </a:rPr>
              <a:t>DAY 1 / WEEK 1</a:t>
            </a:r>
            <a:endParaRPr lang="en-US" sz="1050" dirty="0"/>
          </a:p>
        </p:txBody>
      </p:sp>
      <p:sp>
        <p:nvSpPr>
          <p:cNvPr id="24" name="Shape 21"/>
          <p:cNvSpPr/>
          <p:nvPr/>
        </p:nvSpPr>
        <p:spPr>
          <a:xfrm>
            <a:off x="3648456" y="2478024"/>
            <a:ext cx="2066544" cy="18288"/>
          </a:xfrm>
          <a:prstGeom prst="rect">
            <a:avLst/>
          </a:prstGeom>
          <a:solidFill>
            <a:srgbClr val="F2DED6"/>
          </a:solidFill>
          <a:ln w="12700">
            <a:solidFill>
              <a:srgbClr val="F2DED6"/>
            </a:solidFill>
            <a:prstDash val="solid"/>
          </a:ln>
        </p:spPr>
        <p:txBody>
          <a:bodyPr/>
          <a:lstStyle/>
          <a:p>
            <a:endParaRPr lang="en-US"/>
          </a:p>
        </p:txBody>
      </p:sp>
      <p:sp>
        <p:nvSpPr>
          <p:cNvPr id="25" name="Text 22"/>
          <p:cNvSpPr/>
          <p:nvPr/>
        </p:nvSpPr>
        <p:spPr>
          <a:xfrm>
            <a:off x="3648456" y="2532888"/>
            <a:ext cx="2066544" cy="2130552"/>
          </a:xfrm>
          <a:prstGeom prst="rect">
            <a:avLst/>
          </a:prstGeom>
          <a:noFill/>
          <a:ln/>
        </p:spPr>
        <p:txBody>
          <a:bodyPr wrap="square" rtlCol="0" anchor="t"/>
          <a:lstStyle/>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All closing documents executed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WARN Act and statutory notifications issued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Legal entity structures confirmed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Contract novation and assignment executed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Unified employee policies and handbooks live</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Legal hold policy published for all inherited matters</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Day 1 status update sent to IMO</a:t>
            </a:r>
            <a:endParaRPr lang="en-US" sz="950" dirty="0"/>
          </a:p>
        </p:txBody>
      </p:sp>
      <p:sp>
        <p:nvSpPr>
          <p:cNvPr id="26" name="Shape 23"/>
          <p:cNvSpPr/>
          <p:nvPr/>
        </p:nvSpPr>
        <p:spPr>
          <a:xfrm>
            <a:off x="5980176" y="1956816"/>
            <a:ext cx="3429000" cy="2834640"/>
          </a:xfrm>
          <a:prstGeom prst="roundRect">
            <a:avLst>
              <a:gd name="adj" fmla="val 2258"/>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27" name="Text 24"/>
          <p:cNvSpPr/>
          <p:nvPr/>
        </p:nvSpPr>
        <p:spPr>
          <a:xfrm>
            <a:off x="6089904" y="2020824"/>
            <a:ext cx="3209544" cy="256032"/>
          </a:xfrm>
          <a:prstGeom prst="rect">
            <a:avLst/>
          </a:prstGeom>
          <a:noFill/>
          <a:ln/>
        </p:spPr>
        <p:txBody>
          <a:bodyPr wrap="square" rtlCol="0" anchor="ctr"/>
          <a:lstStyle/>
          <a:p>
            <a:pPr marL="0" indent="0">
              <a:buNone/>
            </a:pPr>
            <a:r>
              <a:rPr lang="en-US" sz="1050" b="1" dirty="0">
                <a:solidFill>
                  <a:srgbClr val="6B1414"/>
                </a:solidFill>
                <a:latin typeface="Cambria" pitchFamily="34" charset="0"/>
                <a:ea typeface="Cambria" pitchFamily="34" charset="-122"/>
                <a:cs typeface="Cambria" pitchFamily="34" charset="-120"/>
              </a:rPr>
              <a:t>DAYS 8–100</a:t>
            </a:r>
            <a:endParaRPr lang="en-US" sz="1050" dirty="0"/>
          </a:p>
        </p:txBody>
      </p:sp>
      <p:sp>
        <p:nvSpPr>
          <p:cNvPr id="29" name="Shape 26"/>
          <p:cNvSpPr/>
          <p:nvPr/>
        </p:nvSpPr>
        <p:spPr>
          <a:xfrm>
            <a:off x="6089904" y="2478024"/>
            <a:ext cx="3209544" cy="18288"/>
          </a:xfrm>
          <a:prstGeom prst="rect">
            <a:avLst/>
          </a:prstGeom>
          <a:solidFill>
            <a:srgbClr val="F2DED6"/>
          </a:solidFill>
          <a:ln w="12700">
            <a:solidFill>
              <a:srgbClr val="F2DED6"/>
            </a:solidFill>
            <a:prstDash val="solid"/>
          </a:ln>
        </p:spPr>
        <p:txBody>
          <a:bodyPr/>
          <a:lstStyle/>
          <a:p>
            <a:endParaRPr lang="en-US"/>
          </a:p>
        </p:txBody>
      </p:sp>
      <p:sp>
        <p:nvSpPr>
          <p:cNvPr id="30" name="Text 27"/>
          <p:cNvSpPr/>
          <p:nvPr/>
        </p:nvSpPr>
        <p:spPr>
          <a:xfrm>
            <a:off x="6089904" y="2532888"/>
            <a:ext cx="3209544" cy="2130552"/>
          </a:xfrm>
          <a:prstGeom prst="rect">
            <a:avLst/>
          </a:prstGeom>
          <a:noFill/>
          <a:ln/>
        </p:spPr>
        <p:txBody>
          <a:bodyPr wrap="square" rtlCol="0" anchor="t"/>
          <a:lstStyle/>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All Day 1 legal tasks confirmed closed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Litigation transferred to combined legal team</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Contract harmonization roadmap in execution</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Outside counsel conflicts cleared; firms rationalized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IP assignments filed in all registries</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Government contract novations complete</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Combined compliance program live</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Legal matter management system migrated</a:t>
            </a:r>
            <a:endParaRPr lang="en-US" sz="950" dirty="0"/>
          </a:p>
          <a:p>
            <a:pPr marL="342900" indent="-342900">
              <a:spcAft>
                <a:spcPts val="200"/>
              </a:spcAft>
              <a:buSzPct val="100000"/>
              <a:buChar char="•"/>
            </a:pPr>
            <a:r>
              <a:rPr lang="en-US" sz="950" dirty="0">
                <a:solidFill>
                  <a:srgbClr val="2A0A0A"/>
                </a:solidFill>
                <a:latin typeface="Calibri" pitchFamily="34" charset="0"/>
                <a:ea typeface="Calibri" pitchFamily="34" charset="-122"/>
                <a:cs typeface="Calibri" pitchFamily="34" charset="-120"/>
              </a:rPr>
              <a:t>Legal gate closed; synergies confirmed</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2821"/>
            <a:ext cx="9144000" cy="5143500"/>
          </a:xfrm>
          <a:prstGeom prst="rect">
            <a:avLst/>
          </a:prstGeom>
          <a:solidFill>
            <a:srgbClr val="6B1414"/>
          </a:solidFill>
          <a:ln/>
        </p:spPr>
        <p:txBody>
          <a:bodyPr/>
          <a:lstStyle/>
          <a:p>
            <a:endParaRPr lang="en-US" dirty="0"/>
          </a:p>
        </p:txBody>
      </p:sp>
      <p:sp>
        <p:nvSpPr>
          <p:cNvPr id="3" name="Shape 1"/>
          <p:cNvSpPr/>
          <p:nvPr/>
        </p:nvSpPr>
        <p:spPr>
          <a:xfrm>
            <a:off x="0" y="1389888"/>
            <a:ext cx="9144000" cy="54864"/>
          </a:xfrm>
          <a:prstGeom prst="rect">
            <a:avLst/>
          </a:prstGeom>
          <a:solidFill>
            <a:srgbClr val="C9A84C"/>
          </a:solidFill>
          <a:ln/>
        </p:spPr>
        <p:txBody>
          <a:bodyPr/>
          <a:lstStyle/>
          <a:p>
            <a:endParaRPr lang="en-US" dirty="0"/>
          </a:p>
        </p:txBody>
      </p:sp>
      <p:sp>
        <p:nvSpPr>
          <p:cNvPr id="4" name="Shape 2"/>
          <p:cNvSpPr/>
          <p:nvPr/>
        </p:nvSpPr>
        <p:spPr>
          <a:xfrm>
            <a:off x="0" y="2798064"/>
            <a:ext cx="9144000" cy="54864"/>
          </a:xfrm>
          <a:prstGeom prst="rect">
            <a:avLst/>
          </a:prstGeom>
          <a:solidFill>
            <a:srgbClr val="C9A84C"/>
          </a:solidFill>
          <a:ln/>
        </p:spPr>
        <p:txBody>
          <a:bodyPr/>
          <a:lstStyle/>
          <a:p>
            <a:endParaRPr lang="en-US" dirty="0"/>
          </a:p>
        </p:txBody>
      </p:sp>
      <p:sp>
        <p:nvSpPr>
          <p:cNvPr id="5" name="Text 3"/>
          <p:cNvSpPr/>
          <p:nvPr/>
        </p:nvSpPr>
        <p:spPr>
          <a:xfrm>
            <a:off x="0" y="1312818"/>
            <a:ext cx="9144000" cy="1188720"/>
          </a:xfrm>
          <a:prstGeom prst="rect">
            <a:avLst/>
          </a:prstGeom>
          <a:noFill/>
          <a:ln/>
        </p:spPr>
        <p:txBody>
          <a:bodyPr wrap="square" rtlCol="0" anchor="ctr"/>
          <a:lstStyle/>
          <a:p>
            <a:pPr marL="0" indent="0" algn="ctr">
              <a:buNone/>
            </a:pPr>
            <a:r>
              <a:rPr lang="en-US" sz="4800" b="1" i="1" kern="0" spc="800" dirty="0">
                <a:solidFill>
                  <a:srgbClr val="C9A84C"/>
                </a:solidFill>
                <a:latin typeface="Cambria" pitchFamily="34" charset="0"/>
                <a:ea typeface="Cambria" pitchFamily="34" charset="-122"/>
                <a:cs typeface="Cambria" pitchFamily="34" charset="-120"/>
              </a:rPr>
              <a:t>100-DAY </a:t>
            </a:r>
            <a:r>
              <a:rPr lang="en-US" sz="4800" b="1" kern="0" spc="1000" dirty="0">
                <a:solidFill>
                  <a:srgbClr val="FFFFFF"/>
                </a:solidFill>
                <a:latin typeface="Cambria" pitchFamily="34" charset="0"/>
                <a:ea typeface="Cambria" pitchFamily="34" charset="-122"/>
                <a:cs typeface="Cambria" pitchFamily="34" charset="-120"/>
              </a:rPr>
              <a:t>ADVISORS</a:t>
            </a:r>
            <a:endParaRPr lang="en-US" sz="4800" dirty="0"/>
          </a:p>
        </p:txBody>
      </p:sp>
      <p:sp>
        <p:nvSpPr>
          <p:cNvPr id="6" name="Text 4"/>
          <p:cNvSpPr/>
          <p:nvPr/>
        </p:nvSpPr>
        <p:spPr>
          <a:xfrm>
            <a:off x="0" y="2304288"/>
            <a:ext cx="9144000" cy="384048"/>
          </a:xfrm>
          <a:prstGeom prst="rect">
            <a:avLst/>
          </a:prstGeom>
          <a:noFill/>
          <a:ln/>
        </p:spPr>
        <p:txBody>
          <a:bodyPr wrap="square" rtlCol="0" anchor="ctr"/>
          <a:lstStyle/>
          <a:p>
            <a:pPr marL="0" indent="0" algn="ctr">
              <a:buNone/>
            </a:pPr>
            <a:r>
              <a:rPr lang="en-US" sz="2800" i="1" dirty="0">
                <a:solidFill>
                  <a:srgbClr val="FFFFFF"/>
                </a:solidFill>
                <a:latin typeface="Calibri" pitchFamily="34" charset="0"/>
                <a:ea typeface="Calibri" pitchFamily="34" charset="-122"/>
                <a:cs typeface="Calibri" pitchFamily="34" charset="-120"/>
              </a:rPr>
              <a:t>Accelerating M&amp;A Integrations</a:t>
            </a:r>
            <a:endParaRPr lang="en-US" sz="2800" dirty="0"/>
          </a:p>
        </p:txBody>
      </p:sp>
      <p:sp>
        <p:nvSpPr>
          <p:cNvPr id="7" name="Text 5"/>
          <p:cNvSpPr/>
          <p:nvPr/>
        </p:nvSpPr>
        <p:spPr>
          <a:xfrm>
            <a:off x="0" y="2944368"/>
            <a:ext cx="9144000" cy="384048"/>
          </a:xfrm>
          <a:prstGeom prst="rect">
            <a:avLst/>
          </a:prstGeom>
          <a:noFill/>
          <a:ln/>
        </p:spPr>
        <p:txBody>
          <a:bodyPr wrap="square" rtlCol="0" anchor="ctr"/>
          <a:lstStyle/>
          <a:p>
            <a:pPr marL="0" indent="0" algn="ctr">
              <a:buNone/>
            </a:pPr>
            <a:r>
              <a:rPr lang="en-US" sz="1400" b="1" dirty="0">
                <a:solidFill>
                  <a:srgbClr val="C9A84C"/>
                </a:solidFill>
                <a:latin typeface="Calibri" pitchFamily="34" charset="0"/>
                <a:ea typeface="Calibri" pitchFamily="34" charset="-122"/>
                <a:cs typeface="Calibri" pitchFamily="34" charset="-120"/>
              </a:rPr>
              <a:t>MandAPlaybook.com</a:t>
            </a:r>
            <a:endParaRPr lang="en-US" sz="1400" dirty="0"/>
          </a:p>
        </p:txBody>
      </p:sp>
      <p:sp>
        <p:nvSpPr>
          <p:cNvPr id="8" name="Text 6"/>
          <p:cNvSpPr/>
          <p:nvPr/>
        </p:nvSpPr>
        <p:spPr>
          <a:xfrm>
            <a:off x="0" y="3337560"/>
            <a:ext cx="9144000" cy="320040"/>
          </a:xfrm>
          <a:prstGeom prst="rect">
            <a:avLst/>
          </a:prstGeom>
          <a:noFill/>
          <a:ln/>
        </p:spPr>
        <p:txBody>
          <a:bodyPr wrap="square" rtlCol="0" anchor="ctr"/>
          <a:lstStyle/>
          <a:p>
            <a:pPr marL="0" indent="0" algn="ctr">
              <a:buNone/>
            </a:pPr>
            <a:r>
              <a:rPr lang="en-US" sz="1200" dirty="0">
                <a:solidFill>
                  <a:srgbClr val="AABBCC"/>
                </a:solidFill>
                <a:latin typeface="Calibri" pitchFamily="34" charset="0"/>
                <a:ea typeface="Calibri" pitchFamily="34" charset="-122"/>
                <a:cs typeface="Calibri" pitchFamily="34" charset="-120"/>
              </a:rPr>
              <a:t>inquiries@MandAPlaybook.com</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DF8F2"/>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6B1414"/>
          </a:solidFill>
          <a:ln w="12700">
            <a:solidFill>
              <a:srgbClr val="6B1414"/>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VALUE DRIVERS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7A3030"/>
                </a:solidFill>
                <a:latin typeface="Calibri" pitchFamily="34" charset="0"/>
                <a:ea typeface="Calibri" pitchFamily="34" charset="-122"/>
                <a:cs typeface="Calibri" pitchFamily="34" charset="-120"/>
              </a:rPr>
              <a:t>Why this integration matters — and what Legal must protect and deliver</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9A6060"/>
                </a:solidFill>
                <a:latin typeface="Calibri" pitchFamily="34" charset="0"/>
                <a:ea typeface="Calibri" pitchFamily="34" charset="-122"/>
                <a:cs typeface="Calibri" pitchFamily="34" charset="-120"/>
              </a:rPr>
              <a:t>© Copyright 100-Day Advisors  |  Legal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7A3030"/>
                </a:solidFill>
                <a:latin typeface="Calibri" pitchFamily="34" charset="0"/>
                <a:ea typeface="Calibri" pitchFamily="34" charset="-122"/>
                <a:cs typeface="Calibri" pitchFamily="34" charset="-120"/>
              </a:rPr>
              <a:t>1</a:t>
            </a:r>
            <a:endParaRPr lang="en-US" sz="900" dirty="0"/>
          </a:p>
        </p:txBody>
      </p:sp>
      <p:sp>
        <p:nvSpPr>
          <p:cNvPr id="9" name="Shape 6"/>
          <p:cNvSpPr/>
          <p:nvPr/>
        </p:nvSpPr>
        <p:spPr>
          <a:xfrm>
            <a:off x="320040" y="1426464"/>
            <a:ext cx="4251960" cy="1060704"/>
          </a:xfrm>
          <a:prstGeom prst="roundRect">
            <a:avLst>
              <a:gd name="adj" fmla="val 6034"/>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Deal Certainty</a:t>
            </a:r>
            <a:endParaRPr lang="en-US" sz="1100" dirty="0"/>
          </a:p>
        </p:txBody>
      </p:sp>
      <p:sp>
        <p:nvSpPr>
          <p:cNvPr id="11" name="Shape 8"/>
          <p:cNvSpPr/>
          <p:nvPr/>
        </p:nvSpPr>
        <p:spPr>
          <a:xfrm>
            <a:off x="448056" y="1801368"/>
            <a:ext cx="3995928" cy="22860"/>
          </a:xfrm>
          <a:prstGeom prst="rect">
            <a:avLst/>
          </a:prstGeom>
          <a:solidFill>
            <a:srgbClr val="FFE8A0"/>
          </a:solidFill>
          <a:ln w="12700">
            <a:solidFill>
              <a:srgbClr val="FFE8A0"/>
            </a:solidFill>
            <a:prstDash val="solid"/>
          </a:ln>
        </p:spPr>
        <p:txBody>
          <a:bodyPr/>
          <a:lstStyle/>
          <a:p>
            <a:endParaRPr lang="en-US"/>
          </a:p>
        </p:txBody>
      </p:sp>
      <p:sp>
        <p:nvSpPr>
          <p:cNvPr id="12" name="Text 9"/>
          <p:cNvSpPr/>
          <p:nvPr/>
        </p:nvSpPr>
        <p:spPr>
          <a:xfrm>
            <a:off x="448056" y="1856232"/>
            <a:ext cx="3995928" cy="52120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Legal clears the path to close — regulatory approvals, board authorizations, and contract consents. Without this work, there is no transaction.</a:t>
            </a:r>
            <a:endParaRPr lang="en-US" sz="1050" dirty="0"/>
          </a:p>
        </p:txBody>
      </p:sp>
      <p:sp>
        <p:nvSpPr>
          <p:cNvPr id="13" name="Shape 10"/>
          <p:cNvSpPr/>
          <p:nvPr/>
        </p:nvSpPr>
        <p:spPr>
          <a:xfrm>
            <a:off x="4800600" y="1426464"/>
            <a:ext cx="4251960" cy="1060704"/>
          </a:xfrm>
          <a:prstGeom prst="roundRect">
            <a:avLst>
              <a:gd name="adj" fmla="val 6034"/>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Risk Containment</a:t>
            </a:r>
            <a:endParaRPr lang="en-US" sz="1100" dirty="0"/>
          </a:p>
        </p:txBody>
      </p:sp>
      <p:sp>
        <p:nvSpPr>
          <p:cNvPr id="15" name="Shape 12"/>
          <p:cNvSpPr/>
          <p:nvPr/>
        </p:nvSpPr>
        <p:spPr>
          <a:xfrm>
            <a:off x="4928616" y="1801368"/>
            <a:ext cx="3995928" cy="22860"/>
          </a:xfrm>
          <a:prstGeom prst="rect">
            <a:avLst/>
          </a:prstGeom>
          <a:solidFill>
            <a:srgbClr val="FFE8A0"/>
          </a:solidFill>
          <a:ln w="12700">
            <a:solidFill>
              <a:srgbClr val="FFE8A0"/>
            </a:solidFill>
            <a:prstDash val="solid"/>
          </a:ln>
        </p:spPr>
        <p:txBody>
          <a:bodyPr/>
          <a:lstStyle/>
          <a:p>
            <a:endParaRPr lang="en-US"/>
          </a:p>
        </p:txBody>
      </p:sp>
      <p:sp>
        <p:nvSpPr>
          <p:cNvPr id="16" name="Text 13"/>
          <p:cNvSpPr/>
          <p:nvPr/>
        </p:nvSpPr>
        <p:spPr>
          <a:xfrm>
            <a:off x="4928616" y="1856232"/>
            <a:ext cx="3995928" cy="52120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Inherited litigation, compliance gaps, and undisclosed liabilities become the acquirer's problem on Day 1. Legal quantifies and mitigates that exposure before close.</a:t>
            </a:r>
            <a:endParaRPr lang="en-US" sz="1050" dirty="0"/>
          </a:p>
        </p:txBody>
      </p:sp>
      <p:sp>
        <p:nvSpPr>
          <p:cNvPr id="17" name="Shape 14"/>
          <p:cNvSpPr/>
          <p:nvPr/>
        </p:nvSpPr>
        <p:spPr>
          <a:xfrm>
            <a:off x="320040" y="2624328"/>
            <a:ext cx="4251960" cy="1060704"/>
          </a:xfrm>
          <a:prstGeom prst="roundRect">
            <a:avLst>
              <a:gd name="adj" fmla="val 6034"/>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8" name="Text 15"/>
          <p:cNvSpPr/>
          <p:nvPr/>
        </p:nvSpPr>
        <p:spPr>
          <a:xfrm>
            <a:off x="448056" y="2706624"/>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Contract Value Protection</a:t>
            </a:r>
            <a:endParaRPr lang="en-US" sz="1100" dirty="0"/>
          </a:p>
        </p:txBody>
      </p:sp>
      <p:sp>
        <p:nvSpPr>
          <p:cNvPr id="19" name="Shape 16"/>
          <p:cNvSpPr/>
          <p:nvPr/>
        </p:nvSpPr>
        <p:spPr>
          <a:xfrm>
            <a:off x="448056" y="2999232"/>
            <a:ext cx="3995928" cy="22860"/>
          </a:xfrm>
          <a:prstGeom prst="rect">
            <a:avLst/>
          </a:prstGeom>
          <a:solidFill>
            <a:srgbClr val="FFE8A0"/>
          </a:solidFill>
          <a:ln w="12700">
            <a:solidFill>
              <a:srgbClr val="FFE8A0"/>
            </a:solidFill>
            <a:prstDash val="solid"/>
          </a:ln>
        </p:spPr>
        <p:txBody>
          <a:bodyPr/>
          <a:lstStyle/>
          <a:p>
            <a:endParaRPr lang="en-US"/>
          </a:p>
        </p:txBody>
      </p:sp>
      <p:sp>
        <p:nvSpPr>
          <p:cNvPr id="20" name="Text 17"/>
          <p:cNvSpPr/>
          <p:nvPr/>
        </p:nvSpPr>
        <p:spPr>
          <a:xfrm>
            <a:off x="448056" y="3054096"/>
            <a:ext cx="3995928" cy="52120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Material customer, vendor, and partner contracts must survive the transaction. Change-of-control clauses, assignment restrictions, and consent requirements are identified and managed pre-close.</a:t>
            </a:r>
            <a:endParaRPr lang="en-US" sz="1050" dirty="0"/>
          </a:p>
        </p:txBody>
      </p:sp>
      <p:sp>
        <p:nvSpPr>
          <p:cNvPr id="21" name="Shape 18"/>
          <p:cNvSpPr/>
          <p:nvPr/>
        </p:nvSpPr>
        <p:spPr>
          <a:xfrm>
            <a:off x="4800600" y="2624328"/>
            <a:ext cx="4251960" cy="1060704"/>
          </a:xfrm>
          <a:prstGeom prst="roundRect">
            <a:avLst>
              <a:gd name="adj" fmla="val 6034"/>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22" name="Text 19"/>
          <p:cNvSpPr/>
          <p:nvPr/>
        </p:nvSpPr>
        <p:spPr>
          <a:xfrm>
            <a:off x="4928616" y="2706624"/>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IP and Brand Security</a:t>
            </a:r>
            <a:endParaRPr lang="en-US" sz="1100" dirty="0"/>
          </a:p>
        </p:txBody>
      </p:sp>
      <p:sp>
        <p:nvSpPr>
          <p:cNvPr id="23" name="Shape 20"/>
          <p:cNvSpPr/>
          <p:nvPr/>
        </p:nvSpPr>
        <p:spPr>
          <a:xfrm>
            <a:off x="4928616" y="2999232"/>
            <a:ext cx="3995928" cy="22860"/>
          </a:xfrm>
          <a:prstGeom prst="rect">
            <a:avLst/>
          </a:prstGeom>
          <a:solidFill>
            <a:srgbClr val="FFE8A0"/>
          </a:solidFill>
          <a:ln w="12700">
            <a:solidFill>
              <a:srgbClr val="FFE8A0"/>
            </a:solidFill>
            <a:prstDash val="solid"/>
          </a:ln>
        </p:spPr>
        <p:txBody>
          <a:bodyPr/>
          <a:lstStyle/>
          <a:p>
            <a:endParaRPr lang="en-US"/>
          </a:p>
        </p:txBody>
      </p:sp>
      <p:sp>
        <p:nvSpPr>
          <p:cNvPr id="24" name="Text 21"/>
          <p:cNvSpPr/>
          <p:nvPr/>
        </p:nvSpPr>
        <p:spPr>
          <a:xfrm>
            <a:off x="4928616" y="3054096"/>
            <a:ext cx="3995928" cy="52120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The combined entity's competitive position depends on clean IP ownership, valid trademarks in every market, and enforceable licensing arrangements across both companies.</a:t>
            </a:r>
            <a:endParaRPr lang="en-US" sz="1050" dirty="0"/>
          </a:p>
        </p:txBody>
      </p:sp>
      <p:sp>
        <p:nvSpPr>
          <p:cNvPr id="25" name="Shape 22"/>
          <p:cNvSpPr/>
          <p:nvPr/>
        </p:nvSpPr>
        <p:spPr>
          <a:xfrm>
            <a:off x="320040" y="3822192"/>
            <a:ext cx="8503920" cy="1060704"/>
          </a:xfrm>
          <a:prstGeom prst="roundRect">
            <a:avLst>
              <a:gd name="adj" fmla="val 6034"/>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26" name="Text 23"/>
          <p:cNvSpPr/>
          <p:nvPr/>
        </p:nvSpPr>
        <p:spPr>
          <a:xfrm>
            <a:off x="448056" y="3904488"/>
            <a:ext cx="824788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Compliance Foundation</a:t>
            </a:r>
            <a:endParaRPr lang="en-US" sz="1100" dirty="0"/>
          </a:p>
        </p:txBody>
      </p:sp>
      <p:sp>
        <p:nvSpPr>
          <p:cNvPr id="27" name="Shape 24"/>
          <p:cNvSpPr/>
          <p:nvPr/>
        </p:nvSpPr>
        <p:spPr>
          <a:xfrm>
            <a:off x="448056" y="4197096"/>
            <a:ext cx="8247888" cy="22860"/>
          </a:xfrm>
          <a:prstGeom prst="rect">
            <a:avLst/>
          </a:prstGeom>
          <a:solidFill>
            <a:srgbClr val="FFE8A0"/>
          </a:solidFill>
          <a:ln w="12700">
            <a:solidFill>
              <a:srgbClr val="FFE8A0"/>
            </a:solidFill>
            <a:prstDash val="solid"/>
          </a:ln>
        </p:spPr>
        <p:txBody>
          <a:bodyPr/>
          <a:lstStyle/>
          <a:p>
            <a:endParaRPr lang="en-US"/>
          </a:p>
        </p:txBody>
      </p:sp>
      <p:sp>
        <p:nvSpPr>
          <p:cNvPr id="28" name="Text 25"/>
          <p:cNvSpPr/>
          <p:nvPr/>
        </p:nvSpPr>
        <p:spPr>
          <a:xfrm>
            <a:off x="448056" y="4251960"/>
            <a:ext cx="8247888" cy="52120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A unified compliance program — covering anti-corruption, data privacy, export controls, and employee conduct — is the legal infrastructure the combined entity runs on from Day 1.</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DF8F2"/>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6B1414"/>
          </a:solidFill>
          <a:ln w="12700">
            <a:solidFill>
              <a:srgbClr val="6B1414"/>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SUCCESS METRICS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7A3030"/>
                </a:solidFill>
                <a:latin typeface="Calibri" pitchFamily="34" charset="0"/>
                <a:ea typeface="Calibri" pitchFamily="34" charset="-122"/>
                <a:cs typeface="Calibri" pitchFamily="34" charset="-120"/>
              </a:rPr>
              <a:t>How we will measure Legal integration success — tracked weekly and reported to IMO</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9A6060"/>
                </a:solidFill>
                <a:latin typeface="Calibri" pitchFamily="34" charset="0"/>
                <a:ea typeface="Calibri" pitchFamily="34" charset="-122"/>
                <a:cs typeface="Calibri" pitchFamily="34" charset="-120"/>
              </a:rPr>
              <a:t>© Copyright 100-Day Advisors  |  Legal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7A3030"/>
                </a:solidFill>
                <a:latin typeface="Calibri" pitchFamily="34" charset="0"/>
                <a:ea typeface="Calibri" pitchFamily="34" charset="-122"/>
                <a:cs typeface="Calibri" pitchFamily="34" charset="-120"/>
              </a:rPr>
              <a:t>2</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Deal Execution</a:t>
            </a:r>
            <a:endParaRPr lang="en-US" sz="1100" dirty="0"/>
          </a:p>
        </p:txBody>
      </p:sp>
      <p:sp>
        <p:nvSpPr>
          <p:cNvPr id="11" name="Shape 8"/>
          <p:cNvSpPr/>
          <p:nvPr/>
        </p:nvSpPr>
        <p:spPr>
          <a:xfrm>
            <a:off x="448056" y="1801368"/>
            <a:ext cx="3995928" cy="22860"/>
          </a:xfrm>
          <a:prstGeom prst="rect">
            <a:avLst/>
          </a:prstGeom>
          <a:solidFill>
            <a:srgbClr val="FFE8A0"/>
          </a:solidFill>
          <a:ln w="12700">
            <a:solidFill>
              <a:srgbClr val="FFE8A0"/>
            </a:solidFill>
            <a:prstDash val="solid"/>
          </a:ln>
        </p:spPr>
        <p:txBody>
          <a:bodyPr/>
          <a:lstStyle/>
          <a:p>
            <a:endParaRPr lang="en-US"/>
          </a:p>
        </p:txBody>
      </p:sp>
      <p:sp>
        <p:nvSpPr>
          <p:cNvPr id="12" name="Text 9"/>
          <p:cNvSpPr/>
          <p:nvPr/>
        </p:nvSpPr>
        <p:spPr>
          <a:xfrm>
            <a:off x="44805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All regulatory filings submitted on schedule; approvals confirmed before close</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Closing documents executed without defect; no post-close cure required</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Board and shareholder authorizations obtained within required timeframes</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Contract &amp; IP</a:t>
            </a:r>
            <a:endParaRPr lang="en-US" sz="1100" dirty="0"/>
          </a:p>
        </p:txBody>
      </p:sp>
      <p:sp>
        <p:nvSpPr>
          <p:cNvPr id="15" name="Shape 12"/>
          <p:cNvSpPr/>
          <p:nvPr/>
        </p:nvSpPr>
        <p:spPr>
          <a:xfrm>
            <a:off x="4928616" y="1801368"/>
            <a:ext cx="3995928" cy="22860"/>
          </a:xfrm>
          <a:prstGeom prst="rect">
            <a:avLst/>
          </a:prstGeom>
          <a:solidFill>
            <a:srgbClr val="FFE8A0"/>
          </a:solidFill>
          <a:ln w="12700">
            <a:solidFill>
              <a:srgbClr val="FFE8A0"/>
            </a:solidFill>
            <a:prstDash val="solid"/>
          </a:ln>
        </p:spPr>
        <p:txBody>
          <a:bodyPr/>
          <a:lstStyle/>
          <a:p>
            <a:endParaRPr lang="en-US"/>
          </a:p>
        </p:txBody>
      </p:sp>
      <p:sp>
        <p:nvSpPr>
          <p:cNvPr id="16" name="Text 13"/>
          <p:cNvSpPr/>
          <p:nvPr/>
        </p:nvSpPr>
        <p:spPr>
          <a:xfrm>
            <a:off x="492861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Material contracts consented or novated before close; zero revenue gaps</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IP assignments filed in all relevant registries by Day 60</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Contract harmonization roadmap published and in execution by Day 30</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8" name="Text 15"/>
          <p:cNvSpPr/>
          <p:nvPr/>
        </p:nvSpPr>
        <p:spPr>
          <a:xfrm>
            <a:off x="448056" y="3218688"/>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Compliance &amp; Risk</a:t>
            </a:r>
            <a:endParaRPr lang="en-US" sz="1100" dirty="0"/>
          </a:p>
        </p:txBody>
      </p:sp>
      <p:sp>
        <p:nvSpPr>
          <p:cNvPr id="19" name="Shape 16"/>
          <p:cNvSpPr/>
          <p:nvPr/>
        </p:nvSpPr>
        <p:spPr>
          <a:xfrm>
            <a:off x="448056" y="3511296"/>
            <a:ext cx="3995928" cy="22860"/>
          </a:xfrm>
          <a:prstGeom prst="rect">
            <a:avLst/>
          </a:prstGeom>
          <a:solidFill>
            <a:srgbClr val="FFE8A0"/>
          </a:solidFill>
          <a:ln w="12700">
            <a:solidFill>
              <a:srgbClr val="FFE8A0"/>
            </a:solidFill>
            <a:prstDash val="solid"/>
          </a:ln>
        </p:spPr>
        <p:txBody>
          <a:bodyPr/>
          <a:lstStyle/>
          <a:p>
            <a:endParaRPr lang="en-US"/>
          </a:p>
        </p:txBody>
      </p:sp>
      <p:sp>
        <p:nvSpPr>
          <p:cNvPr id="20" name="Text 17"/>
          <p:cNvSpPr/>
          <p:nvPr/>
        </p:nvSpPr>
        <p:spPr>
          <a:xfrm>
            <a:off x="44805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No regulatory violations attributable to integration activities</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Combined compliance program live and training completed by Day 60</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All inherited litigation matters transferred to combined legal team by Day 30</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22" name="Text 19"/>
          <p:cNvSpPr/>
          <p:nvPr/>
        </p:nvSpPr>
        <p:spPr>
          <a:xfrm>
            <a:off x="4928616" y="3218688"/>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Employee &amp; Operational</a:t>
            </a:r>
            <a:endParaRPr lang="en-US" sz="1100" dirty="0"/>
          </a:p>
        </p:txBody>
      </p:sp>
      <p:sp>
        <p:nvSpPr>
          <p:cNvPr id="23" name="Shape 20"/>
          <p:cNvSpPr/>
          <p:nvPr/>
        </p:nvSpPr>
        <p:spPr>
          <a:xfrm>
            <a:off x="4928616" y="3511296"/>
            <a:ext cx="3995928" cy="22860"/>
          </a:xfrm>
          <a:prstGeom prst="rect">
            <a:avLst/>
          </a:prstGeom>
          <a:solidFill>
            <a:srgbClr val="FFE8A0"/>
          </a:solidFill>
          <a:ln w="12700">
            <a:solidFill>
              <a:srgbClr val="FFE8A0"/>
            </a:solidFill>
            <a:prstDash val="solid"/>
          </a:ln>
        </p:spPr>
        <p:txBody>
          <a:bodyPr/>
          <a:lstStyle/>
          <a:p>
            <a:endParaRPr lang="en-US"/>
          </a:p>
        </p:txBody>
      </p:sp>
      <p:sp>
        <p:nvSpPr>
          <p:cNvPr id="24" name="Text 21"/>
          <p:cNvSpPr/>
          <p:nvPr/>
        </p:nvSpPr>
        <p:spPr>
          <a:xfrm>
            <a:off x="492861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WARN Act and equivalent notifications issued on time; no statutory violations</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Works Council consultations completed before any employee announcement</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Unified policies and employee handbooks live for all staff on Day 1</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DF8F2"/>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6B1414"/>
          </a:solidFill>
          <a:ln w="12700">
            <a:solidFill>
              <a:srgbClr val="6B1414"/>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EXTENT OF INTEGRATION</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7A3030"/>
                </a:solidFill>
                <a:latin typeface="Calibri" pitchFamily="34" charset="0"/>
                <a:ea typeface="Calibri" pitchFamily="34" charset="-122"/>
                <a:cs typeface="Calibri" pitchFamily="34" charset="-120"/>
              </a:rPr>
              <a:t>What is being unified, what is being transitioned, and what stays separate until BAU</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9A6060"/>
                </a:solidFill>
                <a:latin typeface="Calibri" pitchFamily="34" charset="0"/>
                <a:ea typeface="Calibri" pitchFamily="34" charset="-122"/>
                <a:cs typeface="Calibri" pitchFamily="34" charset="-120"/>
              </a:rPr>
              <a:t>© Copyright 100-Day Advisors  |  Legal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7A3030"/>
                </a:solidFill>
                <a:latin typeface="Calibri" pitchFamily="34" charset="0"/>
                <a:ea typeface="Calibri" pitchFamily="34" charset="-122"/>
                <a:cs typeface="Calibri" pitchFamily="34" charset="-120"/>
              </a:rPr>
              <a:t>3</a:t>
            </a:r>
            <a:endParaRPr lang="en-US" sz="900" dirty="0"/>
          </a:p>
        </p:txBody>
      </p:sp>
      <p:sp>
        <p:nvSpPr>
          <p:cNvPr id="9" name="Shape 6"/>
          <p:cNvSpPr/>
          <p:nvPr/>
        </p:nvSpPr>
        <p:spPr>
          <a:xfrm>
            <a:off x="320040" y="1426464"/>
            <a:ext cx="2715768" cy="3337560"/>
          </a:xfrm>
          <a:prstGeom prst="roundRect">
            <a:avLst>
              <a:gd name="adj" fmla="val 2357"/>
            </a:avLst>
          </a:prstGeom>
          <a:solidFill>
            <a:srgbClr val="8B1A1A"/>
          </a:solidFill>
          <a:ln w="12700">
            <a:solidFill>
              <a:srgbClr val="8B1A1A"/>
            </a:solidFill>
            <a:prstDash val="solid"/>
          </a:ln>
        </p:spPr>
        <p:txBody>
          <a:bodyPr/>
          <a:lstStyle/>
          <a:p>
            <a:endParaRPr lang="en-US"/>
          </a:p>
        </p:txBody>
      </p:sp>
      <p:sp>
        <p:nvSpPr>
          <p:cNvPr id="10" name="Text 7"/>
          <p:cNvSpPr/>
          <p:nvPr/>
        </p:nvSpPr>
        <p:spPr>
          <a:xfrm>
            <a:off x="429768" y="1517904"/>
            <a:ext cx="2496312" cy="347472"/>
          </a:xfrm>
          <a:prstGeom prst="rect">
            <a:avLst/>
          </a:prstGeom>
          <a:noFill/>
          <a:ln/>
        </p:spPr>
        <p:txBody>
          <a:bodyPr wrap="square" rtlCol="0" anchor="ctr"/>
          <a:lstStyle/>
          <a:p>
            <a:pPr marL="0" indent="0" algn="ctr">
              <a:buNone/>
            </a:pPr>
            <a:r>
              <a:rPr lang="en-US" sz="1000" b="1" kern="0" spc="50" dirty="0">
                <a:solidFill>
                  <a:srgbClr val="FFD4A0"/>
                </a:solidFill>
                <a:latin typeface="Cambria" pitchFamily="34" charset="0"/>
                <a:ea typeface="Cambria" pitchFamily="34" charset="-122"/>
                <a:cs typeface="Cambria" pitchFamily="34" charset="-120"/>
              </a:rPr>
              <a:t>FULLY INTEGRATE</a:t>
            </a:r>
            <a:endParaRPr lang="en-US" sz="1000" dirty="0"/>
          </a:p>
        </p:txBody>
      </p:sp>
      <p:sp>
        <p:nvSpPr>
          <p:cNvPr id="11" name="Shape 8"/>
          <p:cNvSpPr/>
          <p:nvPr/>
        </p:nvSpPr>
        <p:spPr>
          <a:xfrm>
            <a:off x="429768" y="1865376"/>
            <a:ext cx="2496312" cy="22860"/>
          </a:xfrm>
          <a:prstGeom prst="rect">
            <a:avLst/>
          </a:prstGeom>
          <a:solidFill>
            <a:srgbClr val="FFE8A0"/>
          </a:solidFill>
          <a:ln w="12700">
            <a:solidFill>
              <a:srgbClr val="FFE8A0"/>
            </a:solidFill>
            <a:prstDash val="solid"/>
          </a:ln>
        </p:spPr>
        <p:txBody>
          <a:bodyPr/>
          <a:lstStyle/>
          <a:p>
            <a:endParaRPr lang="en-US"/>
          </a:p>
        </p:txBody>
      </p:sp>
      <p:sp>
        <p:nvSpPr>
          <p:cNvPr id="12" name="Text 9"/>
          <p:cNvSpPr/>
          <p:nvPr/>
        </p:nvSpPr>
        <p:spPr>
          <a:xfrm>
            <a:off x="429768" y="1938528"/>
            <a:ext cx="2496312" cy="2697480"/>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Legal workstream governance and RACI across combined entity</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Compliance program — code of conduct, whistleblower hotline, training</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Data privacy framework and cross-border transfer agreements</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Legal hold and document retention policies</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Employee handbooks and conduct policies</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Anti-corruption, sanctions, and export control programs</a:t>
            </a:r>
            <a:endParaRPr lang="en-US" sz="1050" dirty="0"/>
          </a:p>
        </p:txBody>
      </p:sp>
      <p:sp>
        <p:nvSpPr>
          <p:cNvPr id="13" name="Shape 10"/>
          <p:cNvSpPr/>
          <p:nvPr/>
        </p:nvSpPr>
        <p:spPr>
          <a:xfrm>
            <a:off x="3191256" y="1426464"/>
            <a:ext cx="2715768" cy="3337560"/>
          </a:xfrm>
          <a:prstGeom prst="roundRect">
            <a:avLst>
              <a:gd name="adj" fmla="val 2357"/>
            </a:avLst>
          </a:prstGeom>
          <a:solidFill>
            <a:srgbClr val="8B1A1A"/>
          </a:solidFill>
          <a:ln w="12700">
            <a:solidFill>
              <a:srgbClr val="8B1A1A"/>
            </a:solidFill>
            <a:prstDash val="solid"/>
          </a:ln>
        </p:spPr>
        <p:txBody>
          <a:bodyPr/>
          <a:lstStyle/>
          <a:p>
            <a:endParaRPr lang="en-US"/>
          </a:p>
        </p:txBody>
      </p:sp>
      <p:sp>
        <p:nvSpPr>
          <p:cNvPr id="14" name="Text 11"/>
          <p:cNvSpPr/>
          <p:nvPr/>
        </p:nvSpPr>
        <p:spPr>
          <a:xfrm>
            <a:off x="3300984" y="1517904"/>
            <a:ext cx="2496312" cy="347472"/>
          </a:xfrm>
          <a:prstGeom prst="rect">
            <a:avLst/>
          </a:prstGeom>
          <a:noFill/>
          <a:ln/>
        </p:spPr>
        <p:txBody>
          <a:bodyPr wrap="square" rtlCol="0" anchor="ctr"/>
          <a:lstStyle/>
          <a:p>
            <a:pPr marL="0" indent="0" algn="ctr">
              <a:buNone/>
            </a:pPr>
            <a:r>
              <a:rPr lang="en-US" sz="1000" b="1" kern="0" spc="50" dirty="0">
                <a:solidFill>
                  <a:srgbClr val="FFD4A0"/>
                </a:solidFill>
                <a:latin typeface="Cambria" pitchFamily="34" charset="0"/>
                <a:ea typeface="Cambria" pitchFamily="34" charset="-122"/>
                <a:cs typeface="Cambria" pitchFamily="34" charset="-120"/>
              </a:rPr>
              <a:t>PHASED / TRANSITIONAL</a:t>
            </a:r>
            <a:endParaRPr lang="en-US" sz="1000" dirty="0"/>
          </a:p>
        </p:txBody>
      </p:sp>
      <p:sp>
        <p:nvSpPr>
          <p:cNvPr id="15" name="Shape 12"/>
          <p:cNvSpPr/>
          <p:nvPr/>
        </p:nvSpPr>
        <p:spPr>
          <a:xfrm>
            <a:off x="3300984" y="1865376"/>
            <a:ext cx="2496312" cy="22860"/>
          </a:xfrm>
          <a:prstGeom prst="rect">
            <a:avLst/>
          </a:prstGeom>
          <a:solidFill>
            <a:srgbClr val="FFE8A0"/>
          </a:solidFill>
          <a:ln w="12700">
            <a:solidFill>
              <a:srgbClr val="FFE8A0"/>
            </a:solidFill>
            <a:prstDash val="solid"/>
          </a:ln>
        </p:spPr>
        <p:txBody>
          <a:bodyPr/>
          <a:lstStyle/>
          <a:p>
            <a:endParaRPr lang="en-US"/>
          </a:p>
        </p:txBody>
      </p:sp>
      <p:sp>
        <p:nvSpPr>
          <p:cNvPr id="16" name="Text 13"/>
          <p:cNvSpPr/>
          <p:nvPr/>
        </p:nvSpPr>
        <p:spPr>
          <a:xfrm>
            <a:off x="3300984" y="1938528"/>
            <a:ext cx="2496312" cy="2697480"/>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Contract templates and approval authority matrix — standard terms adopted by Day 30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IP assignments filed through Day 60 across all registries</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Outside counsel consolidation — conflict checks and firm rationalization by Day 45</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Government contract novations — agency-by-agency sequenced through Day 60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Legal matter management system — migration complete by Day 60</a:t>
            </a:r>
            <a:endParaRPr lang="en-US" sz="1050" dirty="0"/>
          </a:p>
        </p:txBody>
      </p:sp>
      <p:sp>
        <p:nvSpPr>
          <p:cNvPr id="17" name="Shape 14"/>
          <p:cNvSpPr/>
          <p:nvPr/>
        </p:nvSpPr>
        <p:spPr>
          <a:xfrm>
            <a:off x="6062472" y="1426464"/>
            <a:ext cx="2715768" cy="3337560"/>
          </a:xfrm>
          <a:prstGeom prst="roundRect">
            <a:avLst>
              <a:gd name="adj" fmla="val 2357"/>
            </a:avLst>
          </a:prstGeom>
          <a:solidFill>
            <a:srgbClr val="8B1A1A"/>
          </a:solidFill>
          <a:ln w="12700">
            <a:solidFill>
              <a:srgbClr val="8B1A1A"/>
            </a:solidFill>
            <a:prstDash val="solid"/>
          </a:ln>
        </p:spPr>
        <p:txBody>
          <a:bodyPr/>
          <a:lstStyle/>
          <a:p>
            <a:endParaRPr lang="en-US"/>
          </a:p>
        </p:txBody>
      </p:sp>
      <p:sp>
        <p:nvSpPr>
          <p:cNvPr id="18" name="Text 15"/>
          <p:cNvSpPr/>
          <p:nvPr/>
        </p:nvSpPr>
        <p:spPr>
          <a:xfrm>
            <a:off x="6172200" y="1517904"/>
            <a:ext cx="2496312" cy="347472"/>
          </a:xfrm>
          <a:prstGeom prst="rect">
            <a:avLst/>
          </a:prstGeom>
          <a:noFill/>
          <a:ln/>
        </p:spPr>
        <p:txBody>
          <a:bodyPr wrap="square" rtlCol="0" anchor="ctr"/>
          <a:lstStyle/>
          <a:p>
            <a:pPr marL="0" indent="0" algn="ctr">
              <a:buNone/>
            </a:pPr>
            <a:r>
              <a:rPr lang="en-US" sz="1000" b="1" kern="0" spc="50" dirty="0">
                <a:solidFill>
                  <a:srgbClr val="FFD4A0"/>
                </a:solidFill>
                <a:latin typeface="Cambria" pitchFamily="34" charset="0"/>
                <a:ea typeface="Cambria" pitchFamily="34" charset="-122"/>
                <a:cs typeface="Cambria" pitchFamily="34" charset="-120"/>
              </a:rPr>
              <a:t>MANAGE SEPARATELY / RETIRE</a:t>
            </a:r>
            <a:endParaRPr lang="en-US" sz="1000" dirty="0"/>
          </a:p>
        </p:txBody>
      </p:sp>
      <p:sp>
        <p:nvSpPr>
          <p:cNvPr id="19" name="Shape 16"/>
          <p:cNvSpPr/>
          <p:nvPr/>
        </p:nvSpPr>
        <p:spPr>
          <a:xfrm>
            <a:off x="6172200" y="1865376"/>
            <a:ext cx="2496312" cy="22860"/>
          </a:xfrm>
          <a:prstGeom prst="rect">
            <a:avLst/>
          </a:prstGeom>
          <a:solidFill>
            <a:srgbClr val="FFE8A0"/>
          </a:solidFill>
          <a:ln w="12700">
            <a:solidFill>
              <a:srgbClr val="FFE8A0"/>
            </a:solidFill>
            <a:prstDash val="solid"/>
          </a:ln>
        </p:spPr>
        <p:txBody>
          <a:bodyPr/>
          <a:lstStyle/>
          <a:p>
            <a:endParaRPr lang="en-US"/>
          </a:p>
        </p:txBody>
      </p:sp>
      <p:sp>
        <p:nvSpPr>
          <p:cNvPr id="20" name="Text 17"/>
          <p:cNvSpPr/>
          <p:nvPr/>
        </p:nvSpPr>
        <p:spPr>
          <a:xfrm>
            <a:off x="6172200" y="1938528"/>
            <a:ext cx="2496312" cy="2697480"/>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Legacy legal entity structures — dissolved or merged per corporate restructuring plan</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Separate compliance reporting lines — unified under combined GC by Day 30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Duplicate outside counsel relationships — rationalized by Day 45</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Legacy legal billing and matter tracking systems — retired post-migration</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DF8F2"/>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6B1414"/>
          </a:solidFill>
          <a:ln w="12700">
            <a:solidFill>
              <a:srgbClr val="6B1414"/>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END STATES — WHAT 'INTEGRATION COMPLETE' LOOKS LIKE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7A3030"/>
                </a:solidFill>
                <a:latin typeface="Calibri" pitchFamily="34" charset="0"/>
                <a:ea typeface="Calibri" pitchFamily="34" charset="-122"/>
                <a:cs typeface="Calibri" pitchFamily="34" charset="-120"/>
              </a:rPr>
              <a:t>Observable outcomes that signal the Legal workstream is done — by audience</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9A6060"/>
                </a:solidFill>
                <a:latin typeface="Calibri" pitchFamily="34" charset="0"/>
                <a:ea typeface="Calibri" pitchFamily="34" charset="-122"/>
                <a:cs typeface="Calibri" pitchFamily="34" charset="-120"/>
              </a:rPr>
              <a:t>© Copyright 100-Day Advisors  |  Legal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7A3030"/>
                </a:solidFill>
                <a:latin typeface="Calibri" pitchFamily="34" charset="0"/>
                <a:ea typeface="Calibri" pitchFamily="34" charset="-122"/>
                <a:cs typeface="Calibri" pitchFamily="34" charset="-120"/>
              </a:rPr>
              <a:t>4</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FOR SHAREHOLDERS</a:t>
            </a:r>
            <a:endParaRPr lang="en-US" sz="1100" dirty="0"/>
          </a:p>
        </p:txBody>
      </p:sp>
      <p:sp>
        <p:nvSpPr>
          <p:cNvPr id="11" name="Shape 8"/>
          <p:cNvSpPr/>
          <p:nvPr/>
        </p:nvSpPr>
        <p:spPr>
          <a:xfrm>
            <a:off x="448056" y="1801368"/>
            <a:ext cx="3995928" cy="22860"/>
          </a:xfrm>
          <a:prstGeom prst="rect">
            <a:avLst/>
          </a:prstGeom>
          <a:solidFill>
            <a:srgbClr val="FFE8A0"/>
          </a:solidFill>
          <a:ln w="12700">
            <a:solidFill>
              <a:srgbClr val="FFE8A0"/>
            </a:solidFill>
            <a:prstDash val="solid"/>
          </a:ln>
        </p:spPr>
        <p:txBody>
          <a:bodyPr/>
          <a:lstStyle/>
          <a:p>
            <a:endParaRPr lang="en-US"/>
          </a:p>
        </p:txBody>
      </p:sp>
      <p:sp>
        <p:nvSpPr>
          <p:cNvPr id="12" name="Text 9"/>
          <p:cNvSpPr/>
          <p:nvPr/>
        </p:nvSpPr>
        <p:spPr>
          <a:xfrm>
            <a:off x="44805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All regulatory approvals obtained; no post-close remedy or divestiture required</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Legal synergies confirmed — outside counsel consolidation and litigation reserve reductions locked in deal model</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No undisclosed liabilities surfaced post-close that materially affect deal economics</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FOR CUSTOMERS</a:t>
            </a:r>
            <a:endParaRPr lang="en-US" sz="1100" dirty="0"/>
          </a:p>
        </p:txBody>
      </p:sp>
      <p:sp>
        <p:nvSpPr>
          <p:cNvPr id="15" name="Shape 12"/>
          <p:cNvSpPr/>
          <p:nvPr/>
        </p:nvSpPr>
        <p:spPr>
          <a:xfrm>
            <a:off x="4928616" y="1801368"/>
            <a:ext cx="3995928" cy="22860"/>
          </a:xfrm>
          <a:prstGeom prst="rect">
            <a:avLst/>
          </a:prstGeom>
          <a:solidFill>
            <a:srgbClr val="FFE8A0"/>
          </a:solidFill>
          <a:ln w="12700">
            <a:solidFill>
              <a:srgbClr val="FFE8A0"/>
            </a:solidFill>
            <a:prstDash val="solid"/>
          </a:ln>
        </p:spPr>
        <p:txBody>
          <a:bodyPr/>
          <a:lstStyle/>
          <a:p>
            <a:endParaRPr lang="en-US"/>
          </a:p>
        </p:txBody>
      </p:sp>
      <p:sp>
        <p:nvSpPr>
          <p:cNvPr id="16" name="Text 13"/>
          <p:cNvSpPr/>
          <p:nvPr/>
        </p:nvSpPr>
        <p:spPr>
          <a:xfrm>
            <a:off x="492861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All customer contracts consented, novated, or assigned without interruption to service</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Data privacy rights and processing agreements honored under the combined entity from Day 1</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Combined entity's contract terms published and counterparties notified</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8" name="Text 15"/>
          <p:cNvSpPr/>
          <p:nvPr/>
        </p:nvSpPr>
        <p:spPr>
          <a:xfrm>
            <a:off x="448056" y="3218688"/>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FOR VENDORS &amp; PARTNERS</a:t>
            </a:r>
            <a:endParaRPr lang="en-US" sz="1100" dirty="0"/>
          </a:p>
        </p:txBody>
      </p:sp>
      <p:sp>
        <p:nvSpPr>
          <p:cNvPr id="19" name="Shape 16"/>
          <p:cNvSpPr/>
          <p:nvPr/>
        </p:nvSpPr>
        <p:spPr>
          <a:xfrm>
            <a:off x="448056" y="3511296"/>
            <a:ext cx="3995928" cy="22860"/>
          </a:xfrm>
          <a:prstGeom prst="rect">
            <a:avLst/>
          </a:prstGeom>
          <a:solidFill>
            <a:srgbClr val="FFE8A0"/>
          </a:solidFill>
          <a:ln w="12700">
            <a:solidFill>
              <a:srgbClr val="FFE8A0"/>
            </a:solidFill>
            <a:prstDash val="solid"/>
          </a:ln>
        </p:spPr>
        <p:txBody>
          <a:bodyPr/>
          <a:lstStyle/>
          <a:p>
            <a:endParaRPr lang="en-US"/>
          </a:p>
        </p:txBody>
      </p:sp>
      <p:sp>
        <p:nvSpPr>
          <p:cNvPr id="20" name="Text 17"/>
          <p:cNvSpPr/>
          <p:nvPr/>
        </p:nvSpPr>
        <p:spPr>
          <a:xfrm>
            <a:off x="44805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All material vendor contracts transitioned; change-of-control clauses resolved</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Government contracts novated with agency consent; no lapse in performance authority</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Unified contract templates and approval authority in place for new agreements</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22" name="Text 19"/>
          <p:cNvSpPr/>
          <p:nvPr/>
        </p:nvSpPr>
        <p:spPr>
          <a:xfrm>
            <a:off x="4928616" y="3218688"/>
            <a:ext cx="3995928"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FOR EMPLOYEES</a:t>
            </a:r>
            <a:endParaRPr lang="en-US" sz="1100" dirty="0"/>
          </a:p>
        </p:txBody>
      </p:sp>
      <p:sp>
        <p:nvSpPr>
          <p:cNvPr id="23" name="Shape 20"/>
          <p:cNvSpPr/>
          <p:nvPr/>
        </p:nvSpPr>
        <p:spPr>
          <a:xfrm>
            <a:off x="4928616" y="3511296"/>
            <a:ext cx="3995928" cy="22860"/>
          </a:xfrm>
          <a:prstGeom prst="rect">
            <a:avLst/>
          </a:prstGeom>
          <a:solidFill>
            <a:srgbClr val="FFE8A0"/>
          </a:solidFill>
          <a:ln w="12700">
            <a:solidFill>
              <a:srgbClr val="FFE8A0"/>
            </a:solidFill>
            <a:prstDash val="solid"/>
          </a:ln>
        </p:spPr>
        <p:txBody>
          <a:bodyPr/>
          <a:lstStyle/>
          <a:p>
            <a:endParaRPr lang="en-US"/>
          </a:p>
        </p:txBody>
      </p:sp>
      <p:sp>
        <p:nvSpPr>
          <p:cNvPr id="24" name="Text 21"/>
          <p:cNvSpPr/>
          <p:nvPr/>
        </p:nvSpPr>
        <p:spPr>
          <a:xfrm>
            <a:off x="492861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Unified code of conduct, employment policies, and handbooks live for all staff</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WARN Act and Works Council obligations met; no statutory violations</a:t>
            </a:r>
            <a:endParaRPr lang="en-US" sz="1050" dirty="0"/>
          </a:p>
          <a:p>
            <a:pPr marL="342900" indent="-342900">
              <a:spcAft>
                <a:spcPts val="300"/>
              </a:spcAft>
              <a:buSzPct val="100000"/>
              <a:buChar char="•"/>
            </a:pPr>
            <a:r>
              <a:rPr lang="en-US" sz="1050" dirty="0">
                <a:solidFill>
                  <a:srgbClr val="2A0A0A"/>
                </a:solidFill>
                <a:latin typeface="Calibri" pitchFamily="34" charset="0"/>
                <a:ea typeface="Calibri" pitchFamily="34" charset="-122"/>
                <a:cs typeface="Calibri" pitchFamily="34" charset="-120"/>
              </a:rPr>
              <a:t>Single legal escalation path and RACI understood by all workstream leads</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DF8F2"/>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6B1414"/>
          </a:solidFill>
          <a:ln w="12700">
            <a:solidFill>
              <a:srgbClr val="6B1414"/>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NON-NEGOTIABLES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7A3030"/>
                </a:solidFill>
                <a:latin typeface="Calibri" pitchFamily="34" charset="0"/>
                <a:ea typeface="Calibri" pitchFamily="34" charset="-122"/>
                <a:cs typeface="Calibri" pitchFamily="34" charset="-120"/>
              </a:rPr>
              <a:t>Legal requirements that cannot be deferred, delegated, or compromised</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9A6060"/>
                </a:solidFill>
                <a:latin typeface="Calibri" pitchFamily="34" charset="0"/>
                <a:ea typeface="Calibri" pitchFamily="34" charset="-122"/>
                <a:cs typeface="Calibri" pitchFamily="34" charset="-120"/>
              </a:rPr>
              <a:t>© Copyright 100-Day Advisors  |  Legal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7A3030"/>
                </a:solidFill>
                <a:latin typeface="Calibri" pitchFamily="34" charset="0"/>
                <a:ea typeface="Calibri" pitchFamily="34" charset="-122"/>
                <a:cs typeface="Calibri" pitchFamily="34" charset="-120"/>
              </a:rPr>
              <a:t>5</a:t>
            </a:r>
            <a:endParaRPr lang="en-US" sz="900" dirty="0"/>
          </a:p>
        </p:txBody>
      </p:sp>
      <p:sp>
        <p:nvSpPr>
          <p:cNvPr id="9" name="Shape 6"/>
          <p:cNvSpPr/>
          <p:nvPr/>
        </p:nvSpPr>
        <p:spPr>
          <a:xfrm>
            <a:off x="320040" y="1426464"/>
            <a:ext cx="2715768" cy="1572768"/>
          </a:xfrm>
          <a:prstGeom prst="roundRect">
            <a:avLst>
              <a:gd name="adj" fmla="val 4070"/>
            </a:avLst>
          </a:prstGeom>
          <a:solidFill>
            <a:srgbClr val="8B1A1A"/>
          </a:solidFill>
          <a:ln w="12700">
            <a:solidFill>
              <a:srgbClr val="8B1A1A"/>
            </a:solidFill>
            <a:prstDash val="solid"/>
          </a:ln>
        </p:spPr>
        <p:txBody>
          <a:bodyPr/>
          <a:lstStyle/>
          <a:p>
            <a:endParaRPr lang="en-US"/>
          </a:p>
        </p:txBody>
      </p:sp>
      <p:sp>
        <p:nvSpPr>
          <p:cNvPr id="10" name="Text 7"/>
          <p:cNvSpPr/>
          <p:nvPr/>
        </p:nvSpPr>
        <p:spPr>
          <a:xfrm>
            <a:off x="448056" y="1508760"/>
            <a:ext cx="2459736" cy="292608"/>
          </a:xfrm>
          <a:prstGeom prst="rect">
            <a:avLst/>
          </a:prstGeom>
          <a:noFill/>
          <a:ln/>
        </p:spPr>
        <p:txBody>
          <a:bodyPr wrap="square" rtlCol="0" anchor="ctr"/>
          <a:lstStyle/>
          <a:p>
            <a:pPr marL="0" indent="0">
              <a:buNone/>
            </a:pPr>
            <a:r>
              <a:rPr lang="en-US" sz="1100" b="1" dirty="0">
                <a:solidFill>
                  <a:srgbClr val="FFD4A0"/>
                </a:solidFill>
                <a:latin typeface="Cambria" pitchFamily="34" charset="0"/>
                <a:ea typeface="Cambria" pitchFamily="34" charset="-122"/>
                <a:cs typeface="Cambria" pitchFamily="34" charset="-120"/>
              </a:rPr>
              <a:t>Works Council First</a:t>
            </a:r>
            <a:endParaRPr lang="en-US" sz="1100" dirty="0"/>
          </a:p>
        </p:txBody>
      </p:sp>
      <p:sp>
        <p:nvSpPr>
          <p:cNvPr id="11" name="Shape 8"/>
          <p:cNvSpPr/>
          <p:nvPr/>
        </p:nvSpPr>
        <p:spPr>
          <a:xfrm>
            <a:off x="448056" y="1801368"/>
            <a:ext cx="2459736" cy="22860"/>
          </a:xfrm>
          <a:prstGeom prst="rect">
            <a:avLst/>
          </a:prstGeom>
          <a:solidFill>
            <a:srgbClr val="FFE8A0"/>
          </a:solidFill>
          <a:ln w="12700">
            <a:solidFill>
              <a:srgbClr val="FFE8A0"/>
            </a:solidFill>
            <a:prstDash val="solid"/>
          </a:ln>
        </p:spPr>
        <p:txBody>
          <a:bodyPr/>
          <a:lstStyle/>
          <a:p>
            <a:endParaRPr lang="en-US"/>
          </a:p>
        </p:txBody>
      </p:sp>
      <p:sp>
        <p:nvSpPr>
          <p:cNvPr id="12" name="Text 9"/>
          <p:cNvSpPr/>
          <p:nvPr/>
        </p:nvSpPr>
        <p:spPr>
          <a:xfrm>
            <a:off x="448056"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No employee announcement, restructuring action, or integration activity affecting represented employees proceeds without completed Works Council consultation. Violations can result in injunctions that block or reverse the transaction.</a:t>
            </a:r>
            <a:endParaRPr lang="en-US" sz="1050" dirty="0"/>
          </a:p>
        </p:txBody>
      </p:sp>
      <p:sp>
        <p:nvSpPr>
          <p:cNvPr id="13" name="Shape 10"/>
          <p:cNvSpPr/>
          <p:nvPr/>
        </p:nvSpPr>
        <p:spPr>
          <a:xfrm>
            <a:off x="3191256" y="1426464"/>
            <a:ext cx="2715768" cy="1572768"/>
          </a:xfrm>
          <a:prstGeom prst="roundRect">
            <a:avLst>
              <a:gd name="adj" fmla="val 4070"/>
            </a:avLst>
          </a:prstGeom>
          <a:solidFill>
            <a:srgbClr val="8B1A1A"/>
          </a:solidFill>
          <a:ln w="12700">
            <a:solidFill>
              <a:srgbClr val="8B1A1A"/>
            </a:solidFill>
            <a:prstDash val="solid"/>
          </a:ln>
        </p:spPr>
        <p:txBody>
          <a:bodyPr/>
          <a:lstStyle/>
          <a:p>
            <a:endParaRPr lang="en-US"/>
          </a:p>
        </p:txBody>
      </p:sp>
      <p:sp>
        <p:nvSpPr>
          <p:cNvPr id="14" name="Text 11"/>
          <p:cNvSpPr/>
          <p:nvPr/>
        </p:nvSpPr>
        <p:spPr>
          <a:xfrm>
            <a:off x="3319272" y="1508760"/>
            <a:ext cx="2459736" cy="292608"/>
          </a:xfrm>
          <a:prstGeom prst="rect">
            <a:avLst/>
          </a:prstGeom>
          <a:noFill/>
          <a:ln/>
        </p:spPr>
        <p:txBody>
          <a:bodyPr wrap="square" rtlCol="0" anchor="ctr"/>
          <a:lstStyle/>
          <a:p>
            <a:pPr marL="0" indent="0">
              <a:buNone/>
            </a:pPr>
            <a:r>
              <a:rPr lang="en-US" sz="1100" b="1" dirty="0">
                <a:solidFill>
                  <a:srgbClr val="FFD4A0"/>
                </a:solidFill>
                <a:latin typeface="Cambria" pitchFamily="34" charset="0"/>
                <a:ea typeface="Cambria" pitchFamily="34" charset="-122"/>
                <a:cs typeface="Cambria" pitchFamily="34" charset="-120"/>
              </a:rPr>
              <a:t>Regulatory Clearance Before Close</a:t>
            </a:r>
            <a:endParaRPr lang="en-US" sz="1100" dirty="0"/>
          </a:p>
        </p:txBody>
      </p:sp>
      <p:sp>
        <p:nvSpPr>
          <p:cNvPr id="15" name="Shape 12"/>
          <p:cNvSpPr/>
          <p:nvPr/>
        </p:nvSpPr>
        <p:spPr>
          <a:xfrm>
            <a:off x="3319272" y="1801368"/>
            <a:ext cx="2459736" cy="22860"/>
          </a:xfrm>
          <a:prstGeom prst="rect">
            <a:avLst/>
          </a:prstGeom>
          <a:solidFill>
            <a:srgbClr val="FFE8A0"/>
          </a:solidFill>
          <a:ln w="12700">
            <a:solidFill>
              <a:srgbClr val="FFE8A0"/>
            </a:solidFill>
            <a:prstDash val="solid"/>
          </a:ln>
        </p:spPr>
        <p:txBody>
          <a:bodyPr/>
          <a:lstStyle/>
          <a:p>
            <a:endParaRPr lang="en-US"/>
          </a:p>
        </p:txBody>
      </p:sp>
      <p:sp>
        <p:nvSpPr>
          <p:cNvPr id="16" name="Text 13"/>
          <p:cNvSpPr/>
          <p:nvPr/>
        </p:nvSpPr>
        <p:spPr>
          <a:xfrm>
            <a:off x="3319272"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HSR, CFIUS, and all required international competition filings must be approved before close. The deal does not close until every required regulatory condition is satisfied.</a:t>
            </a:r>
            <a:endParaRPr lang="en-US" sz="1050" dirty="0"/>
          </a:p>
        </p:txBody>
      </p:sp>
      <p:sp>
        <p:nvSpPr>
          <p:cNvPr id="17" name="Shape 14"/>
          <p:cNvSpPr/>
          <p:nvPr/>
        </p:nvSpPr>
        <p:spPr>
          <a:xfrm>
            <a:off x="6062472" y="1426464"/>
            <a:ext cx="2715768" cy="1572768"/>
          </a:xfrm>
          <a:prstGeom prst="roundRect">
            <a:avLst>
              <a:gd name="adj" fmla="val 4070"/>
            </a:avLst>
          </a:prstGeom>
          <a:solidFill>
            <a:srgbClr val="8B1A1A"/>
          </a:solidFill>
          <a:ln w="12700">
            <a:solidFill>
              <a:srgbClr val="8B1A1A"/>
            </a:solidFill>
            <a:prstDash val="solid"/>
          </a:ln>
        </p:spPr>
        <p:txBody>
          <a:bodyPr/>
          <a:lstStyle/>
          <a:p>
            <a:endParaRPr lang="en-US"/>
          </a:p>
        </p:txBody>
      </p:sp>
      <p:sp>
        <p:nvSpPr>
          <p:cNvPr id="18" name="Text 15"/>
          <p:cNvSpPr/>
          <p:nvPr/>
        </p:nvSpPr>
        <p:spPr>
          <a:xfrm>
            <a:off x="6190488" y="1508760"/>
            <a:ext cx="2459736" cy="292608"/>
          </a:xfrm>
          <a:prstGeom prst="rect">
            <a:avLst/>
          </a:prstGeom>
          <a:noFill/>
          <a:ln/>
        </p:spPr>
        <p:txBody>
          <a:bodyPr wrap="square" rtlCol="0" anchor="ctr"/>
          <a:lstStyle/>
          <a:p>
            <a:pPr marL="0" indent="0">
              <a:buNone/>
            </a:pPr>
            <a:r>
              <a:rPr lang="en-US" sz="1100" b="1" dirty="0">
                <a:solidFill>
                  <a:srgbClr val="FFD4A0"/>
                </a:solidFill>
                <a:latin typeface="Cambria" pitchFamily="34" charset="0"/>
                <a:ea typeface="Cambria" pitchFamily="34" charset="-122"/>
                <a:cs typeface="Cambria" pitchFamily="34" charset="-120"/>
              </a:rPr>
              <a:t>Privilege Protection from Day 1</a:t>
            </a:r>
            <a:endParaRPr lang="en-US" sz="1100" dirty="0"/>
          </a:p>
        </p:txBody>
      </p:sp>
      <p:sp>
        <p:nvSpPr>
          <p:cNvPr id="19" name="Shape 16"/>
          <p:cNvSpPr/>
          <p:nvPr/>
        </p:nvSpPr>
        <p:spPr>
          <a:xfrm>
            <a:off x="6190488" y="1801368"/>
            <a:ext cx="2459736" cy="22860"/>
          </a:xfrm>
          <a:prstGeom prst="rect">
            <a:avLst/>
          </a:prstGeom>
          <a:solidFill>
            <a:srgbClr val="FFE8A0"/>
          </a:solidFill>
          <a:ln w="12700">
            <a:solidFill>
              <a:srgbClr val="FFE8A0"/>
            </a:solidFill>
            <a:prstDash val="solid"/>
          </a:ln>
        </p:spPr>
        <p:txBody>
          <a:bodyPr/>
          <a:lstStyle/>
          <a:p>
            <a:endParaRPr lang="en-US"/>
          </a:p>
        </p:txBody>
      </p:sp>
      <p:sp>
        <p:nvSpPr>
          <p:cNvPr id="20" name="Text 17"/>
          <p:cNvSpPr/>
          <p:nvPr/>
        </p:nvSpPr>
        <p:spPr>
          <a:xfrm>
            <a:off x="6190488"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All legally sensitive integration communications — regulatory strategy, litigation exposure, workforce planning — must be routed through counsel to maintain attorney-client privilege. Unprotected documents are discoverable.</a:t>
            </a:r>
            <a:endParaRPr lang="en-US" sz="1050" dirty="0"/>
          </a:p>
        </p:txBody>
      </p:sp>
      <p:sp>
        <p:nvSpPr>
          <p:cNvPr id="21" name="Shape 18"/>
          <p:cNvSpPr/>
          <p:nvPr/>
        </p:nvSpPr>
        <p:spPr>
          <a:xfrm>
            <a:off x="320040" y="3118104"/>
            <a:ext cx="2715768" cy="1572768"/>
          </a:xfrm>
          <a:prstGeom prst="roundRect">
            <a:avLst>
              <a:gd name="adj" fmla="val 4070"/>
            </a:avLst>
          </a:prstGeom>
          <a:solidFill>
            <a:srgbClr val="8B1A1A"/>
          </a:solidFill>
          <a:ln w="12700">
            <a:solidFill>
              <a:srgbClr val="8B1A1A"/>
            </a:solidFill>
            <a:prstDash val="solid"/>
          </a:ln>
        </p:spPr>
        <p:txBody>
          <a:bodyPr/>
          <a:lstStyle/>
          <a:p>
            <a:endParaRPr lang="en-US"/>
          </a:p>
        </p:txBody>
      </p:sp>
      <p:sp>
        <p:nvSpPr>
          <p:cNvPr id="22" name="Text 19"/>
          <p:cNvSpPr/>
          <p:nvPr/>
        </p:nvSpPr>
        <p:spPr>
          <a:xfrm>
            <a:off x="448056" y="3200400"/>
            <a:ext cx="2459736" cy="292608"/>
          </a:xfrm>
          <a:prstGeom prst="rect">
            <a:avLst/>
          </a:prstGeom>
          <a:noFill/>
          <a:ln/>
        </p:spPr>
        <p:txBody>
          <a:bodyPr wrap="square" rtlCol="0" anchor="ctr"/>
          <a:lstStyle/>
          <a:p>
            <a:pPr marL="0" indent="0">
              <a:buNone/>
            </a:pPr>
            <a:r>
              <a:rPr lang="en-US" sz="1100" b="1" dirty="0">
                <a:solidFill>
                  <a:srgbClr val="FFD4A0"/>
                </a:solidFill>
                <a:latin typeface="Cambria" pitchFamily="34" charset="0"/>
                <a:ea typeface="Cambria" pitchFamily="34" charset="-122"/>
                <a:cs typeface="Cambria" pitchFamily="34" charset="-120"/>
              </a:rPr>
              <a:t>WARN Act Timing Is Non-Negotiable</a:t>
            </a:r>
            <a:endParaRPr lang="en-US" sz="1100" dirty="0"/>
          </a:p>
        </p:txBody>
      </p:sp>
      <p:sp>
        <p:nvSpPr>
          <p:cNvPr id="23" name="Shape 20"/>
          <p:cNvSpPr/>
          <p:nvPr/>
        </p:nvSpPr>
        <p:spPr>
          <a:xfrm>
            <a:off x="448056" y="3493008"/>
            <a:ext cx="2459736" cy="22860"/>
          </a:xfrm>
          <a:prstGeom prst="rect">
            <a:avLst/>
          </a:prstGeom>
          <a:solidFill>
            <a:srgbClr val="FFE8A0"/>
          </a:solidFill>
          <a:ln w="12700">
            <a:solidFill>
              <a:srgbClr val="FFE8A0"/>
            </a:solidFill>
            <a:prstDash val="solid"/>
          </a:ln>
        </p:spPr>
        <p:txBody>
          <a:bodyPr/>
          <a:lstStyle/>
          <a:p>
            <a:endParaRPr lang="en-US"/>
          </a:p>
        </p:txBody>
      </p:sp>
      <p:sp>
        <p:nvSpPr>
          <p:cNvPr id="24" name="Text 21"/>
          <p:cNvSpPr/>
          <p:nvPr/>
        </p:nvSpPr>
        <p:spPr>
          <a:xfrm>
            <a:off x="448056"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Statutory notice periods for workforce reductions cannot be shortened. If a WARN-triggering action is planned, the 60-day notice clock must start on time regardless of integration schedule pressure.</a:t>
            </a:r>
            <a:endParaRPr lang="en-US" sz="1050" dirty="0"/>
          </a:p>
        </p:txBody>
      </p:sp>
      <p:sp>
        <p:nvSpPr>
          <p:cNvPr id="25" name="Shape 22"/>
          <p:cNvSpPr/>
          <p:nvPr/>
        </p:nvSpPr>
        <p:spPr>
          <a:xfrm>
            <a:off x="3191256" y="3118104"/>
            <a:ext cx="2715768" cy="1572768"/>
          </a:xfrm>
          <a:prstGeom prst="roundRect">
            <a:avLst>
              <a:gd name="adj" fmla="val 4070"/>
            </a:avLst>
          </a:prstGeom>
          <a:solidFill>
            <a:srgbClr val="8B1A1A"/>
          </a:solidFill>
          <a:ln w="12700">
            <a:solidFill>
              <a:srgbClr val="8B1A1A"/>
            </a:solidFill>
            <a:prstDash val="solid"/>
          </a:ln>
        </p:spPr>
        <p:txBody>
          <a:bodyPr/>
          <a:lstStyle/>
          <a:p>
            <a:endParaRPr lang="en-US"/>
          </a:p>
        </p:txBody>
      </p:sp>
      <p:sp>
        <p:nvSpPr>
          <p:cNvPr id="26" name="Text 23"/>
          <p:cNvSpPr/>
          <p:nvPr/>
        </p:nvSpPr>
        <p:spPr>
          <a:xfrm>
            <a:off x="3319272" y="3200400"/>
            <a:ext cx="2459736" cy="292608"/>
          </a:xfrm>
          <a:prstGeom prst="rect">
            <a:avLst/>
          </a:prstGeom>
          <a:noFill/>
          <a:ln/>
        </p:spPr>
        <p:txBody>
          <a:bodyPr wrap="square" rtlCol="0" anchor="ctr"/>
          <a:lstStyle/>
          <a:p>
            <a:pPr marL="0" indent="0">
              <a:buNone/>
            </a:pPr>
            <a:r>
              <a:rPr lang="en-US" sz="1100" b="1" dirty="0">
                <a:solidFill>
                  <a:srgbClr val="FFD4A0"/>
                </a:solidFill>
                <a:latin typeface="Cambria" pitchFamily="34" charset="0"/>
                <a:ea typeface="Cambria" pitchFamily="34" charset="-122"/>
                <a:cs typeface="Cambria" pitchFamily="34" charset="-120"/>
              </a:rPr>
              <a:t>IP Must Be Assigned, Not Assumed</a:t>
            </a:r>
            <a:endParaRPr lang="en-US" sz="1100" dirty="0"/>
          </a:p>
        </p:txBody>
      </p:sp>
      <p:sp>
        <p:nvSpPr>
          <p:cNvPr id="27" name="Shape 24"/>
          <p:cNvSpPr/>
          <p:nvPr/>
        </p:nvSpPr>
        <p:spPr>
          <a:xfrm>
            <a:off x="3319272" y="3493008"/>
            <a:ext cx="2459736" cy="22860"/>
          </a:xfrm>
          <a:prstGeom prst="rect">
            <a:avLst/>
          </a:prstGeom>
          <a:solidFill>
            <a:srgbClr val="FFE8A0"/>
          </a:solidFill>
          <a:ln w="12700">
            <a:solidFill>
              <a:srgbClr val="FFE8A0"/>
            </a:solidFill>
            <a:prstDash val="solid"/>
          </a:ln>
        </p:spPr>
        <p:txBody>
          <a:bodyPr/>
          <a:lstStyle/>
          <a:p>
            <a:endParaRPr lang="en-US"/>
          </a:p>
        </p:txBody>
      </p:sp>
      <p:sp>
        <p:nvSpPr>
          <p:cNvPr id="28" name="Text 25"/>
          <p:cNvSpPr/>
          <p:nvPr/>
        </p:nvSpPr>
        <p:spPr>
          <a:xfrm>
            <a:off x="3319272"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No IP can be treated as owned by the combined entity until assignments are formally executed and filed. Operating on unassigned IP creates ownership gaps that affect customer contracts, financing, and future transactions.</a:t>
            </a:r>
            <a:endParaRPr lang="en-US" sz="1050" dirty="0"/>
          </a:p>
        </p:txBody>
      </p:sp>
      <p:sp>
        <p:nvSpPr>
          <p:cNvPr id="29" name="Shape 26"/>
          <p:cNvSpPr/>
          <p:nvPr/>
        </p:nvSpPr>
        <p:spPr>
          <a:xfrm>
            <a:off x="6062472" y="3118104"/>
            <a:ext cx="2715768" cy="1572768"/>
          </a:xfrm>
          <a:prstGeom prst="roundRect">
            <a:avLst>
              <a:gd name="adj" fmla="val 4070"/>
            </a:avLst>
          </a:prstGeom>
          <a:solidFill>
            <a:srgbClr val="8B1A1A"/>
          </a:solidFill>
          <a:ln w="12700">
            <a:solidFill>
              <a:srgbClr val="8B1A1A"/>
            </a:solidFill>
            <a:prstDash val="solid"/>
          </a:ln>
        </p:spPr>
        <p:txBody>
          <a:bodyPr/>
          <a:lstStyle/>
          <a:p>
            <a:endParaRPr lang="en-US"/>
          </a:p>
        </p:txBody>
      </p:sp>
      <p:sp>
        <p:nvSpPr>
          <p:cNvPr id="30" name="Text 27"/>
          <p:cNvSpPr/>
          <p:nvPr/>
        </p:nvSpPr>
        <p:spPr>
          <a:xfrm>
            <a:off x="6190488" y="3200400"/>
            <a:ext cx="2459736" cy="292608"/>
          </a:xfrm>
          <a:prstGeom prst="rect">
            <a:avLst/>
          </a:prstGeom>
          <a:noFill/>
          <a:ln/>
        </p:spPr>
        <p:txBody>
          <a:bodyPr wrap="square" rtlCol="0" anchor="ctr"/>
          <a:lstStyle/>
          <a:p>
            <a:pPr marL="0" indent="0">
              <a:buNone/>
            </a:pPr>
            <a:r>
              <a:rPr lang="en-US" sz="1100" b="1" dirty="0">
                <a:solidFill>
                  <a:srgbClr val="FFD4A0"/>
                </a:solidFill>
                <a:latin typeface="Cambria" pitchFamily="34" charset="0"/>
                <a:ea typeface="Cambria" pitchFamily="34" charset="-122"/>
                <a:cs typeface="Cambria" pitchFamily="34" charset="-120"/>
              </a:rPr>
              <a:t>Contract Consents Before Close</a:t>
            </a:r>
            <a:endParaRPr lang="en-US" sz="1100" dirty="0"/>
          </a:p>
        </p:txBody>
      </p:sp>
      <p:sp>
        <p:nvSpPr>
          <p:cNvPr id="31" name="Shape 28"/>
          <p:cNvSpPr/>
          <p:nvPr/>
        </p:nvSpPr>
        <p:spPr>
          <a:xfrm>
            <a:off x="6190488" y="3493008"/>
            <a:ext cx="2459736" cy="22860"/>
          </a:xfrm>
          <a:prstGeom prst="rect">
            <a:avLst/>
          </a:prstGeom>
          <a:solidFill>
            <a:srgbClr val="FFE8A0"/>
          </a:solidFill>
          <a:ln w="12700">
            <a:solidFill>
              <a:srgbClr val="FFE8A0"/>
            </a:solidFill>
            <a:prstDash val="solid"/>
          </a:ln>
        </p:spPr>
        <p:txBody>
          <a:bodyPr/>
          <a:lstStyle/>
          <a:p>
            <a:endParaRPr lang="en-US"/>
          </a:p>
        </p:txBody>
      </p:sp>
      <p:sp>
        <p:nvSpPr>
          <p:cNvPr id="32" name="Text 29"/>
          <p:cNvSpPr/>
          <p:nvPr/>
        </p:nvSpPr>
        <p:spPr>
          <a:xfrm>
            <a:off x="6190488"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Revenue-generating customer contracts with assignment restrictions must be consented or novated before close. A contract that lapses at close because consent was not obtained is a permanent revenue loss.</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DF8F2"/>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6B1414"/>
          </a:solidFill>
          <a:ln w="12700">
            <a:solidFill>
              <a:srgbClr val="6B1414"/>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GOVERNANCE MODEL</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7A3030"/>
                </a:solidFill>
                <a:latin typeface="Calibri" pitchFamily="34" charset="0"/>
                <a:ea typeface="Calibri" pitchFamily="34" charset="-122"/>
                <a:cs typeface="Calibri" pitchFamily="34" charset="-120"/>
              </a:rPr>
              <a:t>Who owns what — Legal sub-workstream leads and their responsibilities</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9A6060"/>
                </a:solidFill>
                <a:latin typeface="Calibri" pitchFamily="34" charset="0"/>
                <a:ea typeface="Calibri" pitchFamily="34" charset="-122"/>
                <a:cs typeface="Calibri" pitchFamily="34" charset="-120"/>
              </a:rPr>
              <a:t>© Copyright 100-Day Advisors  |  Legal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7A3030"/>
                </a:solidFill>
                <a:latin typeface="Calibri" pitchFamily="34" charset="0"/>
                <a:ea typeface="Calibri" pitchFamily="34" charset="-122"/>
                <a:cs typeface="Calibri" pitchFamily="34" charset="-120"/>
              </a:rPr>
              <a:t>6</a:t>
            </a:r>
            <a:endParaRPr lang="en-US" sz="900" dirty="0"/>
          </a:p>
        </p:txBody>
      </p:sp>
      <p:sp>
        <p:nvSpPr>
          <p:cNvPr id="9" name="Shape 6"/>
          <p:cNvSpPr/>
          <p:nvPr/>
        </p:nvSpPr>
        <p:spPr>
          <a:xfrm>
            <a:off x="320040" y="1426464"/>
            <a:ext cx="2715768" cy="1389888"/>
          </a:xfrm>
          <a:prstGeom prst="roundRect">
            <a:avLst>
              <a:gd name="adj" fmla="val 4605"/>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0" name="Text 7"/>
          <p:cNvSpPr/>
          <p:nvPr/>
        </p:nvSpPr>
        <p:spPr>
          <a:xfrm>
            <a:off x="448056" y="1508760"/>
            <a:ext cx="2459736"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General Counsel</a:t>
            </a:r>
            <a:endParaRPr lang="en-US" sz="1100" dirty="0"/>
          </a:p>
        </p:txBody>
      </p:sp>
      <p:sp>
        <p:nvSpPr>
          <p:cNvPr id="11" name="Shape 8"/>
          <p:cNvSpPr/>
          <p:nvPr/>
        </p:nvSpPr>
        <p:spPr>
          <a:xfrm>
            <a:off x="448056" y="1801368"/>
            <a:ext cx="2459736" cy="22860"/>
          </a:xfrm>
          <a:prstGeom prst="rect">
            <a:avLst/>
          </a:prstGeom>
          <a:solidFill>
            <a:srgbClr val="FFE8A0"/>
          </a:solidFill>
          <a:ln w="12700">
            <a:solidFill>
              <a:srgbClr val="FFE8A0"/>
            </a:solidFill>
            <a:prstDash val="solid"/>
          </a:ln>
        </p:spPr>
        <p:txBody>
          <a:bodyPr/>
          <a:lstStyle/>
          <a:p>
            <a:endParaRPr lang="en-US"/>
          </a:p>
        </p:txBody>
      </p:sp>
      <p:sp>
        <p:nvSpPr>
          <p:cNvPr id="12" name="Text 9"/>
          <p:cNvSpPr/>
          <p:nvPr/>
        </p:nvSpPr>
        <p:spPr>
          <a:xfrm>
            <a:off x="448056" y="1856232"/>
            <a:ext cx="2459736" cy="850392"/>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Single accountable owner for the Legal workstream. Certifies Day 1 readiness to IMO. Attends Steering Committee. Signs off on all major legal decisions and escalations.</a:t>
            </a:r>
            <a:endParaRPr lang="en-US" sz="1050" dirty="0"/>
          </a:p>
        </p:txBody>
      </p:sp>
      <p:sp>
        <p:nvSpPr>
          <p:cNvPr id="13" name="Shape 10"/>
          <p:cNvSpPr/>
          <p:nvPr/>
        </p:nvSpPr>
        <p:spPr>
          <a:xfrm>
            <a:off x="3191256" y="1426464"/>
            <a:ext cx="2715768" cy="1389888"/>
          </a:xfrm>
          <a:prstGeom prst="roundRect">
            <a:avLst>
              <a:gd name="adj" fmla="val 4605"/>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4" name="Text 11"/>
          <p:cNvSpPr/>
          <p:nvPr/>
        </p:nvSpPr>
        <p:spPr>
          <a:xfrm>
            <a:off x="3319272" y="1508760"/>
            <a:ext cx="2459736"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Legal Integration Manager</a:t>
            </a:r>
            <a:endParaRPr lang="en-US" sz="1100" dirty="0"/>
          </a:p>
        </p:txBody>
      </p:sp>
      <p:sp>
        <p:nvSpPr>
          <p:cNvPr id="15" name="Shape 12"/>
          <p:cNvSpPr/>
          <p:nvPr/>
        </p:nvSpPr>
        <p:spPr>
          <a:xfrm>
            <a:off x="3319272" y="1801368"/>
            <a:ext cx="2459736" cy="22860"/>
          </a:xfrm>
          <a:prstGeom prst="rect">
            <a:avLst/>
          </a:prstGeom>
          <a:solidFill>
            <a:srgbClr val="FFE8A0"/>
          </a:solidFill>
          <a:ln w="12700">
            <a:solidFill>
              <a:srgbClr val="FFE8A0"/>
            </a:solidFill>
            <a:prstDash val="solid"/>
          </a:ln>
        </p:spPr>
        <p:txBody>
          <a:bodyPr/>
          <a:lstStyle/>
          <a:p>
            <a:endParaRPr lang="en-US"/>
          </a:p>
        </p:txBody>
      </p:sp>
      <p:sp>
        <p:nvSpPr>
          <p:cNvPr id="16" name="Text 13"/>
          <p:cNvSpPr/>
          <p:nvPr/>
        </p:nvSpPr>
        <p:spPr>
          <a:xfrm>
            <a:off x="3319272" y="1856232"/>
            <a:ext cx="2459736" cy="850392"/>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Owns the integration plan, RAID log, and weekly status reporting to IMO. Manages cross-workstream legal dependencies. Coordinates sub-workstream leads.</a:t>
            </a:r>
            <a:endParaRPr lang="en-US" sz="1050" dirty="0"/>
          </a:p>
        </p:txBody>
      </p:sp>
      <p:sp>
        <p:nvSpPr>
          <p:cNvPr id="17" name="Shape 14"/>
          <p:cNvSpPr/>
          <p:nvPr/>
        </p:nvSpPr>
        <p:spPr>
          <a:xfrm>
            <a:off x="6062472" y="1426464"/>
            <a:ext cx="2715768" cy="1389888"/>
          </a:xfrm>
          <a:prstGeom prst="roundRect">
            <a:avLst>
              <a:gd name="adj" fmla="val 4605"/>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18" name="Text 15"/>
          <p:cNvSpPr/>
          <p:nvPr/>
        </p:nvSpPr>
        <p:spPr>
          <a:xfrm>
            <a:off x="6190488" y="1508760"/>
            <a:ext cx="2459736"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Commercial Counsel</a:t>
            </a:r>
            <a:endParaRPr lang="en-US" sz="1100" dirty="0"/>
          </a:p>
        </p:txBody>
      </p:sp>
      <p:sp>
        <p:nvSpPr>
          <p:cNvPr id="19" name="Shape 16"/>
          <p:cNvSpPr/>
          <p:nvPr/>
        </p:nvSpPr>
        <p:spPr>
          <a:xfrm>
            <a:off x="6190488" y="1801368"/>
            <a:ext cx="2459736" cy="22860"/>
          </a:xfrm>
          <a:prstGeom prst="rect">
            <a:avLst/>
          </a:prstGeom>
          <a:solidFill>
            <a:srgbClr val="FFE8A0"/>
          </a:solidFill>
          <a:ln w="12700">
            <a:solidFill>
              <a:srgbClr val="FFE8A0"/>
            </a:solidFill>
            <a:prstDash val="solid"/>
          </a:ln>
        </p:spPr>
        <p:txBody>
          <a:bodyPr/>
          <a:lstStyle/>
          <a:p>
            <a:endParaRPr lang="en-US"/>
          </a:p>
        </p:txBody>
      </p:sp>
      <p:sp>
        <p:nvSpPr>
          <p:cNvPr id="20" name="Text 17"/>
          <p:cNvSpPr/>
          <p:nvPr/>
        </p:nvSpPr>
        <p:spPr>
          <a:xfrm>
            <a:off x="6190488" y="1856232"/>
            <a:ext cx="2459736" cy="850392"/>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Owns contract review, consent-to-assignment outreach, novation execution, and contract harmonization roadmap. Manages vendor renegotiations post-close.</a:t>
            </a:r>
            <a:endParaRPr lang="en-US" sz="1050" dirty="0"/>
          </a:p>
        </p:txBody>
      </p:sp>
      <p:sp>
        <p:nvSpPr>
          <p:cNvPr id="21" name="Shape 18"/>
          <p:cNvSpPr/>
          <p:nvPr/>
        </p:nvSpPr>
        <p:spPr>
          <a:xfrm>
            <a:off x="320040" y="2935224"/>
            <a:ext cx="2715768" cy="1389888"/>
          </a:xfrm>
          <a:prstGeom prst="roundRect">
            <a:avLst>
              <a:gd name="adj" fmla="val 4605"/>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22" name="Text 19"/>
          <p:cNvSpPr/>
          <p:nvPr/>
        </p:nvSpPr>
        <p:spPr>
          <a:xfrm>
            <a:off x="448056" y="3017520"/>
            <a:ext cx="2459736"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Employment Counsel</a:t>
            </a:r>
            <a:endParaRPr lang="en-US" sz="1100" dirty="0"/>
          </a:p>
        </p:txBody>
      </p:sp>
      <p:sp>
        <p:nvSpPr>
          <p:cNvPr id="23" name="Shape 20"/>
          <p:cNvSpPr/>
          <p:nvPr/>
        </p:nvSpPr>
        <p:spPr>
          <a:xfrm>
            <a:off x="448056" y="3310128"/>
            <a:ext cx="2459736" cy="22860"/>
          </a:xfrm>
          <a:prstGeom prst="rect">
            <a:avLst/>
          </a:prstGeom>
          <a:solidFill>
            <a:srgbClr val="FFE8A0"/>
          </a:solidFill>
          <a:ln w="12700">
            <a:solidFill>
              <a:srgbClr val="FFE8A0"/>
            </a:solidFill>
            <a:prstDash val="solid"/>
          </a:ln>
        </p:spPr>
        <p:txBody>
          <a:bodyPr/>
          <a:lstStyle/>
          <a:p>
            <a:endParaRPr lang="en-US"/>
          </a:p>
        </p:txBody>
      </p:sp>
      <p:sp>
        <p:nvSpPr>
          <p:cNvPr id="24" name="Text 21"/>
          <p:cNvSpPr/>
          <p:nvPr/>
        </p:nvSpPr>
        <p:spPr>
          <a:xfrm>
            <a:off x="448056" y="3364992"/>
            <a:ext cx="2459736" cy="850392"/>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Owns employment agreements, CIC payments, WARN Act notices, Works Council consultations, and unified HR policies. Day 1 employment status confirmation.</a:t>
            </a:r>
            <a:endParaRPr lang="en-US" sz="1050" dirty="0"/>
          </a:p>
        </p:txBody>
      </p:sp>
      <p:sp>
        <p:nvSpPr>
          <p:cNvPr id="25" name="Shape 22"/>
          <p:cNvSpPr/>
          <p:nvPr/>
        </p:nvSpPr>
        <p:spPr>
          <a:xfrm>
            <a:off x="3191256" y="2935224"/>
            <a:ext cx="2715768" cy="1389888"/>
          </a:xfrm>
          <a:prstGeom prst="roundRect">
            <a:avLst>
              <a:gd name="adj" fmla="val 4605"/>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26" name="Text 23"/>
          <p:cNvSpPr/>
          <p:nvPr/>
        </p:nvSpPr>
        <p:spPr>
          <a:xfrm>
            <a:off x="3319272" y="3017520"/>
            <a:ext cx="2459736"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IP Counsel</a:t>
            </a:r>
            <a:endParaRPr lang="en-US" sz="1100" dirty="0"/>
          </a:p>
        </p:txBody>
      </p:sp>
      <p:sp>
        <p:nvSpPr>
          <p:cNvPr id="27" name="Shape 24"/>
          <p:cNvSpPr/>
          <p:nvPr/>
        </p:nvSpPr>
        <p:spPr>
          <a:xfrm>
            <a:off x="3319272" y="3310128"/>
            <a:ext cx="2459736" cy="22860"/>
          </a:xfrm>
          <a:prstGeom prst="rect">
            <a:avLst/>
          </a:prstGeom>
          <a:solidFill>
            <a:srgbClr val="FFE8A0"/>
          </a:solidFill>
          <a:ln w="12700">
            <a:solidFill>
              <a:srgbClr val="FFE8A0"/>
            </a:solidFill>
            <a:prstDash val="solid"/>
          </a:ln>
        </p:spPr>
        <p:txBody>
          <a:bodyPr/>
          <a:lstStyle/>
          <a:p>
            <a:endParaRPr lang="en-US"/>
          </a:p>
        </p:txBody>
      </p:sp>
      <p:sp>
        <p:nvSpPr>
          <p:cNvPr id="28" name="Text 25"/>
          <p:cNvSpPr/>
          <p:nvPr/>
        </p:nvSpPr>
        <p:spPr>
          <a:xfrm>
            <a:off x="3319272" y="3364992"/>
            <a:ext cx="2459736" cy="850392"/>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Owns IP diligence, trademark clearance, and formal assignment and registration filings in all relevant jurisdictions through Day 60.</a:t>
            </a:r>
            <a:endParaRPr lang="en-US" sz="1050" dirty="0"/>
          </a:p>
        </p:txBody>
      </p:sp>
      <p:sp>
        <p:nvSpPr>
          <p:cNvPr id="29" name="Shape 26"/>
          <p:cNvSpPr/>
          <p:nvPr/>
        </p:nvSpPr>
        <p:spPr>
          <a:xfrm>
            <a:off x="6062472" y="2935224"/>
            <a:ext cx="2715768" cy="1389888"/>
          </a:xfrm>
          <a:prstGeom prst="roundRect">
            <a:avLst>
              <a:gd name="adj" fmla="val 4605"/>
            </a:avLst>
          </a:prstGeom>
          <a:solidFill>
            <a:srgbClr val="FFFFFF"/>
          </a:solidFill>
          <a:ln w="12700">
            <a:solidFill>
              <a:srgbClr val="F2DED6"/>
            </a:solidFill>
            <a:prstDash val="solid"/>
          </a:ln>
          <a:effectLst>
            <a:outerShdw blurRad="76200" dist="25400" dir="2700000" algn="bl" rotWithShape="0">
              <a:srgbClr val="000000">
                <a:alpha val="10000"/>
              </a:srgbClr>
            </a:outerShdw>
          </a:effectLst>
        </p:spPr>
        <p:txBody>
          <a:bodyPr/>
          <a:lstStyle/>
          <a:p>
            <a:endParaRPr lang="en-US"/>
          </a:p>
        </p:txBody>
      </p:sp>
      <p:sp>
        <p:nvSpPr>
          <p:cNvPr id="30" name="Text 27"/>
          <p:cNvSpPr/>
          <p:nvPr/>
        </p:nvSpPr>
        <p:spPr>
          <a:xfrm>
            <a:off x="6190488" y="3017520"/>
            <a:ext cx="2459736" cy="292608"/>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Regulatory &amp; Compliance Counsel</a:t>
            </a:r>
            <a:endParaRPr lang="en-US" sz="1100" dirty="0"/>
          </a:p>
        </p:txBody>
      </p:sp>
      <p:sp>
        <p:nvSpPr>
          <p:cNvPr id="31" name="Shape 28"/>
          <p:cNvSpPr/>
          <p:nvPr/>
        </p:nvSpPr>
        <p:spPr>
          <a:xfrm>
            <a:off x="6190488" y="3310128"/>
            <a:ext cx="2459736" cy="22860"/>
          </a:xfrm>
          <a:prstGeom prst="rect">
            <a:avLst/>
          </a:prstGeom>
          <a:solidFill>
            <a:srgbClr val="FFE8A0"/>
          </a:solidFill>
          <a:ln w="12700">
            <a:solidFill>
              <a:srgbClr val="FFE8A0"/>
            </a:solidFill>
            <a:prstDash val="solid"/>
          </a:ln>
        </p:spPr>
        <p:txBody>
          <a:bodyPr/>
          <a:lstStyle/>
          <a:p>
            <a:endParaRPr lang="en-US"/>
          </a:p>
        </p:txBody>
      </p:sp>
      <p:sp>
        <p:nvSpPr>
          <p:cNvPr id="32" name="Text 29"/>
          <p:cNvSpPr/>
          <p:nvPr/>
        </p:nvSpPr>
        <p:spPr>
          <a:xfrm>
            <a:off x="6190488" y="3364992"/>
            <a:ext cx="2459736" cy="850392"/>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Owns all regulatory filings, license transfers, government contract novations, anti-corruption, data privacy, and combined compliance program.</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DF8F2"/>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6B1414"/>
          </a:solidFill>
          <a:ln w="12700">
            <a:solidFill>
              <a:srgbClr val="6B1414"/>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GUIDING PRINCIPLES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7A3030"/>
                </a:solidFill>
                <a:latin typeface="Calibri" pitchFamily="34" charset="0"/>
                <a:ea typeface="Calibri" pitchFamily="34" charset="-122"/>
                <a:cs typeface="Calibri" pitchFamily="34" charset="-120"/>
              </a:rPr>
              <a:t>The criteria that guide every Legal integration decision</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9A6060"/>
                </a:solidFill>
                <a:latin typeface="Calibri" pitchFamily="34" charset="0"/>
                <a:ea typeface="Calibri" pitchFamily="34" charset="-122"/>
                <a:cs typeface="Calibri" pitchFamily="34" charset="-120"/>
              </a:rPr>
              <a:t>© Copyright 100-Day Advisors  |  Legal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7A3030"/>
                </a:solidFill>
                <a:latin typeface="Calibri" pitchFamily="34" charset="0"/>
                <a:ea typeface="Calibri" pitchFamily="34" charset="-122"/>
                <a:cs typeface="Calibri" pitchFamily="34" charset="-120"/>
              </a:rPr>
              <a:t>7</a:t>
            </a:r>
            <a:endParaRPr lang="en-US" sz="900" dirty="0"/>
          </a:p>
        </p:txBody>
      </p:sp>
      <p:sp>
        <p:nvSpPr>
          <p:cNvPr id="9" name="Shape 6"/>
          <p:cNvSpPr/>
          <p:nvPr/>
        </p:nvSpPr>
        <p:spPr>
          <a:xfrm>
            <a:off x="320040" y="1426464"/>
            <a:ext cx="4251960" cy="731520"/>
          </a:xfrm>
          <a:prstGeom prst="roundRect">
            <a:avLst>
              <a:gd name="adj" fmla="val 8750"/>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10" name="Shape 7"/>
          <p:cNvSpPr/>
          <p:nvPr/>
        </p:nvSpPr>
        <p:spPr>
          <a:xfrm>
            <a:off x="429768" y="1600200"/>
            <a:ext cx="347472" cy="347472"/>
          </a:xfrm>
          <a:prstGeom prst="line">
            <a:avLst/>
          </a:prstGeom>
          <a:solidFill>
            <a:srgbClr val="6B1414"/>
          </a:solidFill>
          <a:ln w="12700">
            <a:solidFill>
              <a:srgbClr val="6B1414"/>
            </a:solidFill>
            <a:prstDash val="solid"/>
          </a:ln>
        </p:spPr>
        <p:txBody>
          <a:bodyPr/>
          <a:lstStyle/>
          <a:p>
            <a:endParaRPr lang="en-US"/>
          </a:p>
        </p:txBody>
      </p:sp>
      <p:sp>
        <p:nvSpPr>
          <p:cNvPr id="11" name="Text 8"/>
          <p:cNvSpPr/>
          <p:nvPr/>
        </p:nvSpPr>
        <p:spPr>
          <a:xfrm>
            <a:off x="429768" y="1600200"/>
            <a:ext cx="347472" cy="347472"/>
          </a:xfrm>
          <a:prstGeom prst="rect">
            <a:avLst/>
          </a:prstGeom>
          <a:noFill/>
          <a:ln/>
        </p:spPr>
        <p:txBody>
          <a:bodyPr wrap="square" lIns="0" tIns="0" rIns="0" bIns="0" rtlCol="0" anchor="ctr"/>
          <a:lstStyle/>
          <a:p>
            <a:pPr marL="0" indent="0" algn="ctr">
              <a:buNone/>
            </a:pPr>
            <a:r>
              <a:rPr lang="en-US" sz="900" b="1" dirty="0">
                <a:solidFill>
                  <a:srgbClr val="FFD4A0"/>
                </a:solidFill>
                <a:latin typeface="Cambria" pitchFamily="34" charset="0"/>
                <a:ea typeface="Cambria" pitchFamily="34" charset="-122"/>
                <a:cs typeface="Cambria" pitchFamily="34" charset="-120"/>
              </a:rPr>
              <a:t>01</a:t>
            </a:r>
            <a:endParaRPr lang="en-US" sz="900" dirty="0"/>
          </a:p>
        </p:txBody>
      </p:sp>
      <p:sp>
        <p:nvSpPr>
          <p:cNvPr id="12" name="Text 9"/>
          <p:cNvSpPr/>
          <p:nvPr/>
        </p:nvSpPr>
        <p:spPr>
          <a:xfrm>
            <a:off x="868680" y="1378178"/>
            <a:ext cx="3575304" cy="256032"/>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Privilege Is a Discipline</a:t>
            </a:r>
            <a:endParaRPr lang="en-US" sz="1100" dirty="0"/>
          </a:p>
        </p:txBody>
      </p:sp>
      <p:sp>
        <p:nvSpPr>
          <p:cNvPr id="13" name="Text 10"/>
          <p:cNvSpPr/>
          <p:nvPr/>
        </p:nvSpPr>
        <p:spPr>
          <a:xfrm>
            <a:off x="868680" y="1625066"/>
            <a:ext cx="3575304" cy="402336"/>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Attorney-client privilege does not attach automatically. Every sensitive integration topic must be routed through counsel, documented correctly, and kept out of unprotected channels.</a:t>
            </a:r>
            <a:endParaRPr lang="en-US" sz="1000" dirty="0"/>
          </a:p>
        </p:txBody>
      </p:sp>
      <p:sp>
        <p:nvSpPr>
          <p:cNvPr id="14" name="Shape 11"/>
          <p:cNvSpPr/>
          <p:nvPr/>
        </p:nvSpPr>
        <p:spPr>
          <a:xfrm>
            <a:off x="4727448" y="1426464"/>
            <a:ext cx="4251960" cy="731520"/>
          </a:xfrm>
          <a:prstGeom prst="roundRect">
            <a:avLst>
              <a:gd name="adj" fmla="val 8750"/>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15" name="Shape 12"/>
          <p:cNvSpPr/>
          <p:nvPr/>
        </p:nvSpPr>
        <p:spPr>
          <a:xfrm>
            <a:off x="4837176" y="1600200"/>
            <a:ext cx="347472" cy="347472"/>
          </a:xfrm>
          <a:prstGeom prst="line">
            <a:avLst/>
          </a:prstGeom>
          <a:solidFill>
            <a:srgbClr val="6B1414"/>
          </a:solidFill>
          <a:ln w="12700">
            <a:solidFill>
              <a:srgbClr val="6B1414"/>
            </a:solidFill>
            <a:prstDash val="solid"/>
          </a:ln>
        </p:spPr>
        <p:txBody>
          <a:bodyPr/>
          <a:lstStyle/>
          <a:p>
            <a:endParaRPr lang="en-US"/>
          </a:p>
        </p:txBody>
      </p:sp>
      <p:sp>
        <p:nvSpPr>
          <p:cNvPr id="16" name="Text 13"/>
          <p:cNvSpPr/>
          <p:nvPr/>
        </p:nvSpPr>
        <p:spPr>
          <a:xfrm>
            <a:off x="4837176" y="1600200"/>
            <a:ext cx="347472" cy="347472"/>
          </a:xfrm>
          <a:prstGeom prst="rect">
            <a:avLst/>
          </a:prstGeom>
          <a:noFill/>
          <a:ln/>
        </p:spPr>
        <p:txBody>
          <a:bodyPr wrap="square" lIns="0" tIns="0" rIns="0" bIns="0" rtlCol="0" anchor="ctr"/>
          <a:lstStyle/>
          <a:p>
            <a:pPr marL="0" indent="0" algn="ctr">
              <a:buNone/>
            </a:pPr>
            <a:r>
              <a:rPr lang="en-US" sz="900" b="1" dirty="0">
                <a:solidFill>
                  <a:srgbClr val="FFD4A0"/>
                </a:solidFill>
                <a:latin typeface="Cambria" pitchFamily="34" charset="0"/>
                <a:ea typeface="Cambria" pitchFamily="34" charset="-122"/>
                <a:cs typeface="Cambria" pitchFamily="34" charset="-120"/>
              </a:rPr>
              <a:t>02</a:t>
            </a:r>
            <a:endParaRPr lang="en-US" sz="900" dirty="0"/>
          </a:p>
        </p:txBody>
      </p:sp>
      <p:sp>
        <p:nvSpPr>
          <p:cNvPr id="17" name="Text 14"/>
          <p:cNvSpPr/>
          <p:nvPr/>
        </p:nvSpPr>
        <p:spPr>
          <a:xfrm>
            <a:off x="5276088" y="1378178"/>
            <a:ext cx="3575304" cy="256032"/>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Consent Before Action</a:t>
            </a:r>
            <a:endParaRPr lang="en-US" sz="1100" dirty="0"/>
          </a:p>
        </p:txBody>
      </p:sp>
      <p:sp>
        <p:nvSpPr>
          <p:cNvPr id="18" name="Text 15"/>
          <p:cNvSpPr/>
          <p:nvPr/>
        </p:nvSpPr>
        <p:spPr>
          <a:xfrm>
            <a:off x="5276088" y="1625066"/>
            <a:ext cx="3575304" cy="402336"/>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No integration step that requires legal consent — contract assignment, government contract novation, Works Council consultation — proceeds without that consent in hand.</a:t>
            </a:r>
            <a:endParaRPr lang="en-US" sz="1000" dirty="0"/>
          </a:p>
        </p:txBody>
      </p:sp>
      <p:sp>
        <p:nvSpPr>
          <p:cNvPr id="19" name="Shape 16"/>
          <p:cNvSpPr/>
          <p:nvPr/>
        </p:nvSpPr>
        <p:spPr>
          <a:xfrm>
            <a:off x="320040" y="2249424"/>
            <a:ext cx="4251960" cy="731520"/>
          </a:xfrm>
          <a:prstGeom prst="roundRect">
            <a:avLst>
              <a:gd name="adj" fmla="val 8750"/>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20" name="Shape 17"/>
          <p:cNvSpPr/>
          <p:nvPr/>
        </p:nvSpPr>
        <p:spPr>
          <a:xfrm>
            <a:off x="429768" y="2423160"/>
            <a:ext cx="347472" cy="347472"/>
          </a:xfrm>
          <a:prstGeom prst="line">
            <a:avLst/>
          </a:prstGeom>
          <a:solidFill>
            <a:srgbClr val="6B1414"/>
          </a:solidFill>
          <a:ln w="12700">
            <a:solidFill>
              <a:srgbClr val="6B1414"/>
            </a:solidFill>
            <a:prstDash val="solid"/>
          </a:ln>
        </p:spPr>
        <p:txBody>
          <a:bodyPr/>
          <a:lstStyle/>
          <a:p>
            <a:endParaRPr lang="en-US"/>
          </a:p>
        </p:txBody>
      </p:sp>
      <p:sp>
        <p:nvSpPr>
          <p:cNvPr id="21" name="Text 18"/>
          <p:cNvSpPr/>
          <p:nvPr/>
        </p:nvSpPr>
        <p:spPr>
          <a:xfrm>
            <a:off x="429768" y="2423160"/>
            <a:ext cx="347472" cy="347472"/>
          </a:xfrm>
          <a:prstGeom prst="rect">
            <a:avLst/>
          </a:prstGeom>
          <a:noFill/>
          <a:ln/>
        </p:spPr>
        <p:txBody>
          <a:bodyPr wrap="square" lIns="0" tIns="0" rIns="0" bIns="0" rtlCol="0" anchor="ctr"/>
          <a:lstStyle/>
          <a:p>
            <a:pPr marL="0" indent="0" algn="ctr">
              <a:buNone/>
            </a:pPr>
            <a:r>
              <a:rPr lang="en-US" sz="900" b="1" dirty="0">
                <a:solidFill>
                  <a:srgbClr val="FFD4A0"/>
                </a:solidFill>
                <a:latin typeface="Cambria" pitchFamily="34" charset="0"/>
                <a:ea typeface="Cambria" pitchFamily="34" charset="-122"/>
                <a:cs typeface="Cambria" pitchFamily="34" charset="-120"/>
              </a:rPr>
              <a:t>03</a:t>
            </a:r>
            <a:endParaRPr lang="en-US" sz="900" dirty="0"/>
          </a:p>
        </p:txBody>
      </p:sp>
      <p:sp>
        <p:nvSpPr>
          <p:cNvPr id="22" name="Text 19"/>
          <p:cNvSpPr/>
          <p:nvPr/>
        </p:nvSpPr>
        <p:spPr>
          <a:xfrm>
            <a:off x="868680" y="2201138"/>
            <a:ext cx="3575304" cy="256032"/>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One Owner Per Commitment</a:t>
            </a:r>
            <a:endParaRPr lang="en-US" sz="1100" dirty="0"/>
          </a:p>
        </p:txBody>
      </p:sp>
      <p:sp>
        <p:nvSpPr>
          <p:cNvPr id="23" name="Text 20"/>
          <p:cNvSpPr/>
          <p:nvPr/>
        </p:nvSpPr>
        <p:spPr>
          <a:xfrm>
            <a:off x="868680" y="2448026"/>
            <a:ext cx="3575304" cy="402336"/>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Every legal task, approval gate, and open item has a single named owner. Shared ownership of legal obligations creates gaps that become violations.</a:t>
            </a:r>
            <a:endParaRPr lang="en-US" sz="1000" dirty="0"/>
          </a:p>
        </p:txBody>
      </p:sp>
      <p:sp>
        <p:nvSpPr>
          <p:cNvPr id="24" name="Shape 21"/>
          <p:cNvSpPr/>
          <p:nvPr/>
        </p:nvSpPr>
        <p:spPr>
          <a:xfrm>
            <a:off x="4727448" y="2249424"/>
            <a:ext cx="4251960" cy="731520"/>
          </a:xfrm>
          <a:prstGeom prst="roundRect">
            <a:avLst>
              <a:gd name="adj" fmla="val 8750"/>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25" name="Shape 22"/>
          <p:cNvSpPr/>
          <p:nvPr/>
        </p:nvSpPr>
        <p:spPr>
          <a:xfrm>
            <a:off x="4837176" y="2423160"/>
            <a:ext cx="347472" cy="347472"/>
          </a:xfrm>
          <a:prstGeom prst="line">
            <a:avLst/>
          </a:prstGeom>
          <a:solidFill>
            <a:srgbClr val="6B1414"/>
          </a:solidFill>
          <a:ln w="12700">
            <a:solidFill>
              <a:srgbClr val="6B1414"/>
            </a:solidFill>
            <a:prstDash val="solid"/>
          </a:ln>
        </p:spPr>
        <p:txBody>
          <a:bodyPr/>
          <a:lstStyle/>
          <a:p>
            <a:endParaRPr lang="en-US"/>
          </a:p>
        </p:txBody>
      </p:sp>
      <p:sp>
        <p:nvSpPr>
          <p:cNvPr id="26" name="Text 23"/>
          <p:cNvSpPr/>
          <p:nvPr/>
        </p:nvSpPr>
        <p:spPr>
          <a:xfrm>
            <a:off x="4837176" y="2423160"/>
            <a:ext cx="347472" cy="347472"/>
          </a:xfrm>
          <a:prstGeom prst="rect">
            <a:avLst/>
          </a:prstGeom>
          <a:noFill/>
          <a:ln/>
        </p:spPr>
        <p:txBody>
          <a:bodyPr wrap="square" lIns="0" tIns="0" rIns="0" bIns="0" rtlCol="0" anchor="ctr"/>
          <a:lstStyle/>
          <a:p>
            <a:pPr marL="0" indent="0" algn="ctr">
              <a:buNone/>
            </a:pPr>
            <a:r>
              <a:rPr lang="en-US" sz="900" b="1" dirty="0">
                <a:solidFill>
                  <a:srgbClr val="FFD4A0"/>
                </a:solidFill>
                <a:latin typeface="Cambria" pitchFamily="34" charset="0"/>
                <a:ea typeface="Cambria" pitchFamily="34" charset="-122"/>
                <a:cs typeface="Cambria" pitchFamily="34" charset="-120"/>
              </a:rPr>
              <a:t>04</a:t>
            </a:r>
            <a:endParaRPr lang="en-US" sz="900" dirty="0"/>
          </a:p>
        </p:txBody>
      </p:sp>
      <p:sp>
        <p:nvSpPr>
          <p:cNvPr id="27" name="Text 24"/>
          <p:cNvSpPr/>
          <p:nvPr/>
        </p:nvSpPr>
        <p:spPr>
          <a:xfrm>
            <a:off x="5276088" y="2201138"/>
            <a:ext cx="3575304" cy="256032"/>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Statutory Deadlines Are Not Negotiable</a:t>
            </a:r>
            <a:endParaRPr lang="en-US" sz="1100" dirty="0"/>
          </a:p>
        </p:txBody>
      </p:sp>
      <p:sp>
        <p:nvSpPr>
          <p:cNvPr id="28" name="Text 25"/>
          <p:cNvSpPr/>
          <p:nvPr/>
        </p:nvSpPr>
        <p:spPr>
          <a:xfrm>
            <a:off x="5276088" y="2448026"/>
            <a:ext cx="3575304" cy="402336"/>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WARN Act, Works Council, regulatory filing, and securities disclosure deadlines are fixed by law. Integration timelines are built around them, not the other way around.</a:t>
            </a:r>
            <a:endParaRPr lang="en-US" sz="1000" dirty="0"/>
          </a:p>
        </p:txBody>
      </p:sp>
      <p:sp>
        <p:nvSpPr>
          <p:cNvPr id="29" name="Shape 26"/>
          <p:cNvSpPr/>
          <p:nvPr/>
        </p:nvSpPr>
        <p:spPr>
          <a:xfrm>
            <a:off x="320040" y="3072384"/>
            <a:ext cx="4251960" cy="731520"/>
          </a:xfrm>
          <a:prstGeom prst="roundRect">
            <a:avLst>
              <a:gd name="adj" fmla="val 8750"/>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30" name="Shape 27"/>
          <p:cNvSpPr/>
          <p:nvPr/>
        </p:nvSpPr>
        <p:spPr>
          <a:xfrm>
            <a:off x="429768" y="3246120"/>
            <a:ext cx="347472" cy="347472"/>
          </a:xfrm>
          <a:prstGeom prst="line">
            <a:avLst/>
          </a:prstGeom>
          <a:solidFill>
            <a:srgbClr val="6B1414"/>
          </a:solidFill>
          <a:ln w="12700">
            <a:solidFill>
              <a:srgbClr val="6B1414"/>
            </a:solidFill>
            <a:prstDash val="solid"/>
          </a:ln>
        </p:spPr>
        <p:txBody>
          <a:bodyPr/>
          <a:lstStyle/>
          <a:p>
            <a:endParaRPr lang="en-US"/>
          </a:p>
        </p:txBody>
      </p:sp>
      <p:sp>
        <p:nvSpPr>
          <p:cNvPr id="31" name="Text 28"/>
          <p:cNvSpPr/>
          <p:nvPr/>
        </p:nvSpPr>
        <p:spPr>
          <a:xfrm>
            <a:off x="429768" y="3246120"/>
            <a:ext cx="347472" cy="347472"/>
          </a:xfrm>
          <a:prstGeom prst="rect">
            <a:avLst/>
          </a:prstGeom>
          <a:noFill/>
          <a:ln/>
        </p:spPr>
        <p:txBody>
          <a:bodyPr wrap="square" lIns="0" tIns="0" rIns="0" bIns="0" rtlCol="0" anchor="ctr"/>
          <a:lstStyle/>
          <a:p>
            <a:pPr marL="0" indent="0" algn="ctr">
              <a:buNone/>
            </a:pPr>
            <a:r>
              <a:rPr lang="en-US" sz="900" b="1" dirty="0">
                <a:solidFill>
                  <a:srgbClr val="FFD4A0"/>
                </a:solidFill>
                <a:latin typeface="Cambria" pitchFamily="34" charset="0"/>
                <a:ea typeface="Cambria" pitchFamily="34" charset="-122"/>
                <a:cs typeface="Cambria" pitchFamily="34" charset="-120"/>
              </a:rPr>
              <a:t>05</a:t>
            </a:r>
            <a:endParaRPr lang="en-US" sz="900" dirty="0"/>
          </a:p>
        </p:txBody>
      </p:sp>
      <p:sp>
        <p:nvSpPr>
          <p:cNvPr id="32" name="Text 29"/>
          <p:cNvSpPr/>
          <p:nvPr/>
        </p:nvSpPr>
        <p:spPr>
          <a:xfrm>
            <a:off x="868680" y="3024098"/>
            <a:ext cx="3575304" cy="256032"/>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Disclose Fully, Early</a:t>
            </a:r>
            <a:endParaRPr lang="en-US" sz="1100" dirty="0"/>
          </a:p>
        </p:txBody>
      </p:sp>
      <p:sp>
        <p:nvSpPr>
          <p:cNvPr id="33" name="Text 30"/>
          <p:cNvSpPr/>
          <p:nvPr/>
        </p:nvSpPr>
        <p:spPr>
          <a:xfrm>
            <a:off x="868680" y="3270986"/>
            <a:ext cx="3575304" cy="402336"/>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Material liabilities, compliance gaps, and open regulatory matters are disclosed to the Steering Committee when discovered — not managed quietly and escalated late.</a:t>
            </a:r>
            <a:endParaRPr lang="en-US" sz="1000" dirty="0"/>
          </a:p>
        </p:txBody>
      </p:sp>
      <p:sp>
        <p:nvSpPr>
          <p:cNvPr id="34" name="Shape 31"/>
          <p:cNvSpPr/>
          <p:nvPr/>
        </p:nvSpPr>
        <p:spPr>
          <a:xfrm>
            <a:off x="4727448" y="3072384"/>
            <a:ext cx="4251960" cy="731520"/>
          </a:xfrm>
          <a:prstGeom prst="roundRect">
            <a:avLst>
              <a:gd name="adj" fmla="val 8750"/>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35" name="Shape 32"/>
          <p:cNvSpPr/>
          <p:nvPr/>
        </p:nvSpPr>
        <p:spPr>
          <a:xfrm>
            <a:off x="4837176" y="3246120"/>
            <a:ext cx="347472" cy="347472"/>
          </a:xfrm>
          <a:prstGeom prst="line">
            <a:avLst/>
          </a:prstGeom>
          <a:solidFill>
            <a:srgbClr val="6B1414"/>
          </a:solidFill>
          <a:ln w="12700">
            <a:solidFill>
              <a:srgbClr val="6B1414"/>
            </a:solidFill>
            <a:prstDash val="solid"/>
          </a:ln>
        </p:spPr>
        <p:txBody>
          <a:bodyPr/>
          <a:lstStyle/>
          <a:p>
            <a:endParaRPr lang="en-US"/>
          </a:p>
        </p:txBody>
      </p:sp>
      <p:sp>
        <p:nvSpPr>
          <p:cNvPr id="36" name="Text 33"/>
          <p:cNvSpPr/>
          <p:nvPr/>
        </p:nvSpPr>
        <p:spPr>
          <a:xfrm>
            <a:off x="4837176" y="3246120"/>
            <a:ext cx="347472" cy="347472"/>
          </a:xfrm>
          <a:prstGeom prst="rect">
            <a:avLst/>
          </a:prstGeom>
          <a:noFill/>
          <a:ln/>
        </p:spPr>
        <p:txBody>
          <a:bodyPr wrap="square" lIns="0" tIns="0" rIns="0" bIns="0" rtlCol="0" anchor="ctr"/>
          <a:lstStyle/>
          <a:p>
            <a:pPr marL="0" indent="0" algn="ctr">
              <a:buNone/>
            </a:pPr>
            <a:r>
              <a:rPr lang="en-US" sz="900" b="1" dirty="0">
                <a:solidFill>
                  <a:srgbClr val="FFD4A0"/>
                </a:solidFill>
                <a:latin typeface="Cambria" pitchFamily="34" charset="0"/>
                <a:ea typeface="Cambria" pitchFamily="34" charset="-122"/>
                <a:cs typeface="Cambria" pitchFamily="34" charset="-120"/>
              </a:rPr>
              <a:t>06</a:t>
            </a:r>
            <a:endParaRPr lang="en-US" sz="900" dirty="0"/>
          </a:p>
        </p:txBody>
      </p:sp>
      <p:sp>
        <p:nvSpPr>
          <p:cNvPr id="37" name="Text 34"/>
          <p:cNvSpPr/>
          <p:nvPr/>
        </p:nvSpPr>
        <p:spPr>
          <a:xfrm>
            <a:off x="5276088" y="3024098"/>
            <a:ext cx="3575304" cy="256032"/>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Harmonize to the Higher Standard</a:t>
            </a:r>
            <a:endParaRPr lang="en-US" sz="1100" dirty="0"/>
          </a:p>
        </p:txBody>
      </p:sp>
      <p:sp>
        <p:nvSpPr>
          <p:cNvPr id="38" name="Text 35"/>
          <p:cNvSpPr/>
          <p:nvPr/>
        </p:nvSpPr>
        <p:spPr>
          <a:xfrm>
            <a:off x="5276088" y="3270986"/>
            <a:ext cx="3575304" cy="402336"/>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When the two entities' policies, practices, or compliance programs differ, the combined entity adopts the more protective standard — not the more convenient one.</a:t>
            </a:r>
            <a:endParaRPr lang="en-US" sz="1000" dirty="0"/>
          </a:p>
        </p:txBody>
      </p:sp>
      <p:sp>
        <p:nvSpPr>
          <p:cNvPr id="39" name="Shape 36"/>
          <p:cNvSpPr/>
          <p:nvPr/>
        </p:nvSpPr>
        <p:spPr>
          <a:xfrm>
            <a:off x="320040" y="3895344"/>
            <a:ext cx="4251960" cy="731520"/>
          </a:xfrm>
          <a:prstGeom prst="roundRect">
            <a:avLst>
              <a:gd name="adj" fmla="val 8750"/>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40" name="Shape 37"/>
          <p:cNvSpPr/>
          <p:nvPr/>
        </p:nvSpPr>
        <p:spPr>
          <a:xfrm>
            <a:off x="429768" y="4069080"/>
            <a:ext cx="347472" cy="347472"/>
          </a:xfrm>
          <a:prstGeom prst="line">
            <a:avLst/>
          </a:prstGeom>
          <a:solidFill>
            <a:srgbClr val="6B1414"/>
          </a:solidFill>
          <a:ln w="12700">
            <a:solidFill>
              <a:srgbClr val="6B1414"/>
            </a:solidFill>
            <a:prstDash val="solid"/>
          </a:ln>
        </p:spPr>
        <p:txBody>
          <a:bodyPr/>
          <a:lstStyle/>
          <a:p>
            <a:endParaRPr lang="en-US"/>
          </a:p>
        </p:txBody>
      </p:sp>
      <p:sp>
        <p:nvSpPr>
          <p:cNvPr id="41" name="Text 38"/>
          <p:cNvSpPr/>
          <p:nvPr/>
        </p:nvSpPr>
        <p:spPr>
          <a:xfrm>
            <a:off x="429768" y="4069080"/>
            <a:ext cx="347472" cy="347472"/>
          </a:xfrm>
          <a:prstGeom prst="rect">
            <a:avLst/>
          </a:prstGeom>
          <a:noFill/>
          <a:ln/>
        </p:spPr>
        <p:txBody>
          <a:bodyPr wrap="square" lIns="0" tIns="0" rIns="0" bIns="0" rtlCol="0" anchor="ctr"/>
          <a:lstStyle/>
          <a:p>
            <a:pPr marL="0" indent="0" algn="ctr">
              <a:buNone/>
            </a:pPr>
            <a:r>
              <a:rPr lang="en-US" sz="900" b="1" dirty="0">
                <a:solidFill>
                  <a:srgbClr val="FFD4A0"/>
                </a:solidFill>
                <a:latin typeface="Cambria" pitchFamily="34" charset="0"/>
                <a:ea typeface="Cambria" pitchFamily="34" charset="-122"/>
                <a:cs typeface="Cambria" pitchFamily="34" charset="-120"/>
              </a:rPr>
              <a:t>07</a:t>
            </a:r>
            <a:endParaRPr lang="en-US" sz="900" dirty="0"/>
          </a:p>
        </p:txBody>
      </p:sp>
      <p:sp>
        <p:nvSpPr>
          <p:cNvPr id="42" name="Text 39"/>
          <p:cNvSpPr/>
          <p:nvPr/>
        </p:nvSpPr>
        <p:spPr>
          <a:xfrm>
            <a:off x="868680" y="3847058"/>
            <a:ext cx="3575304" cy="256032"/>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Inherited Risk Is Owned Risk</a:t>
            </a:r>
            <a:endParaRPr lang="en-US" sz="1100" dirty="0"/>
          </a:p>
        </p:txBody>
      </p:sp>
      <p:sp>
        <p:nvSpPr>
          <p:cNvPr id="43" name="Text 40"/>
          <p:cNvSpPr/>
          <p:nvPr/>
        </p:nvSpPr>
        <p:spPr>
          <a:xfrm>
            <a:off x="868680" y="4093946"/>
            <a:ext cx="3575304" cy="402336"/>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Litigation, regulatory exposure, and compliance gaps inherited at close are the acquirer's responsibility. Legal monitors and manages these from Day 1 without exception.</a:t>
            </a:r>
            <a:endParaRPr lang="en-US" sz="1000" dirty="0"/>
          </a:p>
        </p:txBody>
      </p:sp>
      <p:sp>
        <p:nvSpPr>
          <p:cNvPr id="44" name="Shape 41"/>
          <p:cNvSpPr/>
          <p:nvPr/>
        </p:nvSpPr>
        <p:spPr>
          <a:xfrm>
            <a:off x="4727448" y="3895344"/>
            <a:ext cx="4251960" cy="731520"/>
          </a:xfrm>
          <a:prstGeom prst="roundRect">
            <a:avLst>
              <a:gd name="adj" fmla="val 8750"/>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45" name="Shape 42"/>
          <p:cNvSpPr/>
          <p:nvPr/>
        </p:nvSpPr>
        <p:spPr>
          <a:xfrm>
            <a:off x="4837176" y="4069080"/>
            <a:ext cx="347472" cy="347472"/>
          </a:xfrm>
          <a:prstGeom prst="line">
            <a:avLst/>
          </a:prstGeom>
          <a:solidFill>
            <a:srgbClr val="6B1414"/>
          </a:solidFill>
          <a:ln w="12700">
            <a:solidFill>
              <a:srgbClr val="6B1414"/>
            </a:solidFill>
            <a:prstDash val="solid"/>
          </a:ln>
        </p:spPr>
        <p:txBody>
          <a:bodyPr/>
          <a:lstStyle/>
          <a:p>
            <a:endParaRPr lang="en-US"/>
          </a:p>
        </p:txBody>
      </p:sp>
      <p:sp>
        <p:nvSpPr>
          <p:cNvPr id="46" name="Text 43"/>
          <p:cNvSpPr/>
          <p:nvPr/>
        </p:nvSpPr>
        <p:spPr>
          <a:xfrm>
            <a:off x="4837176" y="4069080"/>
            <a:ext cx="347472" cy="347472"/>
          </a:xfrm>
          <a:prstGeom prst="rect">
            <a:avLst/>
          </a:prstGeom>
          <a:noFill/>
          <a:ln/>
        </p:spPr>
        <p:txBody>
          <a:bodyPr wrap="square" lIns="0" tIns="0" rIns="0" bIns="0" rtlCol="0" anchor="ctr"/>
          <a:lstStyle/>
          <a:p>
            <a:pPr marL="0" indent="0" algn="ctr">
              <a:buNone/>
            </a:pPr>
            <a:r>
              <a:rPr lang="en-US" sz="900" b="1" dirty="0">
                <a:solidFill>
                  <a:srgbClr val="FFD4A0"/>
                </a:solidFill>
                <a:latin typeface="Cambria" pitchFamily="34" charset="0"/>
                <a:ea typeface="Cambria" pitchFamily="34" charset="-122"/>
                <a:cs typeface="Cambria" pitchFamily="34" charset="-120"/>
              </a:rPr>
              <a:t>08</a:t>
            </a:r>
            <a:endParaRPr lang="en-US" sz="900" dirty="0"/>
          </a:p>
        </p:txBody>
      </p:sp>
      <p:sp>
        <p:nvSpPr>
          <p:cNvPr id="47" name="Text 44"/>
          <p:cNvSpPr/>
          <p:nvPr/>
        </p:nvSpPr>
        <p:spPr>
          <a:xfrm>
            <a:off x="5276088" y="3847058"/>
            <a:ext cx="3575304" cy="256032"/>
          </a:xfrm>
          <a:prstGeom prst="rect">
            <a:avLst/>
          </a:prstGeom>
          <a:noFill/>
          <a:ln/>
        </p:spPr>
        <p:txBody>
          <a:bodyPr wrap="square" rtlCol="0" anchor="ctr"/>
          <a:lstStyle/>
          <a:p>
            <a:pPr marL="0" indent="0">
              <a:buNone/>
            </a:pPr>
            <a:r>
              <a:rPr lang="en-US" sz="1100" b="1" dirty="0">
                <a:solidFill>
                  <a:srgbClr val="6B1414"/>
                </a:solidFill>
                <a:latin typeface="Cambria" pitchFamily="34" charset="0"/>
                <a:ea typeface="Cambria" pitchFamily="34" charset="-122"/>
                <a:cs typeface="Cambria" pitchFamily="34" charset="-120"/>
              </a:rPr>
              <a:t>Lessons Feed the Playbook</a:t>
            </a:r>
            <a:endParaRPr lang="en-US" sz="1100" dirty="0"/>
          </a:p>
        </p:txBody>
      </p:sp>
      <p:sp>
        <p:nvSpPr>
          <p:cNvPr id="48" name="Text 45"/>
          <p:cNvSpPr/>
          <p:nvPr/>
        </p:nvSpPr>
        <p:spPr>
          <a:xfrm>
            <a:off x="5276088" y="4093946"/>
            <a:ext cx="3575304" cy="402336"/>
          </a:xfrm>
          <a:prstGeom prst="rect">
            <a:avLst/>
          </a:prstGeom>
          <a:noFill/>
          <a:ln/>
        </p:spPr>
        <p:txBody>
          <a:bodyPr wrap="square" rtlCol="0" anchor="t"/>
          <a:lstStyle/>
          <a:p>
            <a:pPr marL="0" indent="0">
              <a:buNone/>
            </a:pPr>
            <a:r>
              <a:rPr lang="en-US" sz="1000" dirty="0">
                <a:solidFill>
                  <a:srgbClr val="2A0A0A"/>
                </a:solidFill>
                <a:latin typeface="Calibri" pitchFamily="34" charset="0"/>
                <a:ea typeface="Calibri" pitchFamily="34" charset="-122"/>
                <a:cs typeface="Calibri" pitchFamily="34" charset="-120"/>
              </a:rPr>
              <a:t>At Day 100, Legal documents what was missed, what was over-engineered, and what should be done differently. That debrief updates the playbook for the next transaction.</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DF8F2"/>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E8A0"/>
          </a:solidFill>
          <a:ln w="12700">
            <a:solidFill>
              <a:srgbClr val="FFE8A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6B1414"/>
          </a:solidFill>
          <a:ln w="12700">
            <a:solidFill>
              <a:srgbClr val="6B1414"/>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CORE MESSAGES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7A3030"/>
                </a:solidFill>
                <a:latin typeface="Calibri" pitchFamily="34" charset="0"/>
                <a:ea typeface="Calibri" pitchFamily="34" charset="-122"/>
                <a:cs typeface="Calibri" pitchFamily="34" charset="-120"/>
              </a:rPr>
              <a:t>What every employee and stakeholder needs to understand about this deal</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9A6060"/>
                </a:solidFill>
                <a:latin typeface="Calibri" pitchFamily="34" charset="0"/>
                <a:ea typeface="Calibri" pitchFamily="34" charset="-122"/>
                <a:cs typeface="Calibri" pitchFamily="34" charset="-120"/>
              </a:rPr>
              <a:t>© Copyright 100-Day Advisors  |  Legal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7A3030"/>
                </a:solidFill>
                <a:latin typeface="Calibri" pitchFamily="34" charset="0"/>
                <a:ea typeface="Calibri" pitchFamily="34" charset="-122"/>
                <a:cs typeface="Calibri" pitchFamily="34" charset="-120"/>
              </a:rPr>
              <a:t>8</a:t>
            </a:r>
            <a:endParaRPr lang="en-US" sz="900" dirty="0"/>
          </a:p>
        </p:txBody>
      </p:sp>
      <p:sp>
        <p:nvSpPr>
          <p:cNvPr id="9" name="Shape 6"/>
          <p:cNvSpPr/>
          <p:nvPr/>
        </p:nvSpPr>
        <p:spPr>
          <a:xfrm>
            <a:off x="320040" y="1426464"/>
            <a:ext cx="4251960" cy="1097280"/>
          </a:xfrm>
          <a:prstGeom prst="roundRect">
            <a:avLst>
              <a:gd name="adj" fmla="val 5833"/>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10" name="Text 7"/>
          <p:cNvSpPr/>
          <p:nvPr/>
        </p:nvSpPr>
        <p:spPr>
          <a:xfrm>
            <a:off x="448056" y="1490472"/>
            <a:ext cx="3995928" cy="256032"/>
          </a:xfrm>
          <a:prstGeom prst="rect">
            <a:avLst/>
          </a:prstGeom>
          <a:noFill/>
          <a:ln/>
        </p:spPr>
        <p:txBody>
          <a:bodyPr wrap="square" rtlCol="0" anchor="ctr"/>
          <a:lstStyle/>
          <a:p>
            <a:pPr marL="0" indent="0">
              <a:buNone/>
            </a:pPr>
            <a:r>
              <a:rPr lang="en-US" sz="1000" b="1" kern="0" spc="40" dirty="0">
                <a:solidFill>
                  <a:srgbClr val="6B1414"/>
                </a:solidFill>
                <a:latin typeface="Cambria" pitchFamily="34" charset="0"/>
                <a:ea typeface="Cambria" pitchFamily="34" charset="-122"/>
                <a:cs typeface="Cambria" pitchFamily="34" charset="-120"/>
              </a:rPr>
              <a:t>WHY THIS DEAL</a:t>
            </a:r>
            <a:endParaRPr lang="en-US" sz="1000" dirty="0"/>
          </a:p>
        </p:txBody>
      </p:sp>
      <p:sp>
        <p:nvSpPr>
          <p:cNvPr id="11" name="Shape 8"/>
          <p:cNvSpPr/>
          <p:nvPr/>
        </p:nvSpPr>
        <p:spPr>
          <a:xfrm>
            <a:off x="448056" y="1746504"/>
            <a:ext cx="3995928" cy="22860"/>
          </a:xfrm>
          <a:prstGeom prst="rect">
            <a:avLst/>
          </a:prstGeom>
          <a:solidFill>
            <a:srgbClr val="FFE8A0"/>
          </a:solidFill>
          <a:ln w="12700">
            <a:solidFill>
              <a:srgbClr val="FFE8A0"/>
            </a:solidFill>
            <a:prstDash val="solid"/>
          </a:ln>
        </p:spPr>
        <p:txBody>
          <a:bodyPr/>
          <a:lstStyle/>
          <a:p>
            <a:endParaRPr lang="en-US"/>
          </a:p>
        </p:txBody>
      </p:sp>
      <p:sp>
        <p:nvSpPr>
          <p:cNvPr id="12" name="Text 9"/>
          <p:cNvSpPr/>
          <p:nvPr/>
        </p:nvSpPr>
        <p:spPr>
          <a:xfrm>
            <a:off x="448056" y="1801368"/>
            <a:ext cx="3995928" cy="61264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This acquisition creates a combined entity with greater commercial reach and stronger legal and compliance infrastructure than either company had independently.</a:t>
            </a:r>
            <a:endParaRPr lang="en-US" sz="1050" dirty="0"/>
          </a:p>
        </p:txBody>
      </p:sp>
      <p:sp>
        <p:nvSpPr>
          <p:cNvPr id="13" name="Shape 10"/>
          <p:cNvSpPr/>
          <p:nvPr/>
        </p:nvSpPr>
        <p:spPr>
          <a:xfrm>
            <a:off x="4800600" y="1426464"/>
            <a:ext cx="4251960" cy="1097280"/>
          </a:xfrm>
          <a:prstGeom prst="roundRect">
            <a:avLst>
              <a:gd name="adj" fmla="val 5833"/>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14" name="Text 11"/>
          <p:cNvSpPr/>
          <p:nvPr/>
        </p:nvSpPr>
        <p:spPr>
          <a:xfrm>
            <a:off x="4928616" y="1490472"/>
            <a:ext cx="3995928" cy="256032"/>
          </a:xfrm>
          <a:prstGeom prst="rect">
            <a:avLst/>
          </a:prstGeom>
          <a:noFill/>
          <a:ln/>
        </p:spPr>
        <p:txBody>
          <a:bodyPr wrap="square" rtlCol="0" anchor="ctr"/>
          <a:lstStyle/>
          <a:p>
            <a:pPr marL="0" indent="0">
              <a:buNone/>
            </a:pPr>
            <a:r>
              <a:rPr lang="en-US" sz="1000" b="1" kern="0" spc="40" dirty="0">
                <a:solidFill>
                  <a:srgbClr val="6B1414"/>
                </a:solidFill>
                <a:latin typeface="Cambria" pitchFamily="34" charset="0"/>
                <a:ea typeface="Cambria" pitchFamily="34" charset="-122"/>
                <a:cs typeface="Cambria" pitchFamily="34" charset="-120"/>
              </a:rPr>
              <a:t>WHAT CHANGES ON DAY 1</a:t>
            </a:r>
            <a:endParaRPr lang="en-US" sz="1000" dirty="0"/>
          </a:p>
        </p:txBody>
      </p:sp>
      <p:sp>
        <p:nvSpPr>
          <p:cNvPr id="15" name="Shape 12"/>
          <p:cNvSpPr/>
          <p:nvPr/>
        </p:nvSpPr>
        <p:spPr>
          <a:xfrm>
            <a:off x="4928616" y="1746504"/>
            <a:ext cx="3995928" cy="22860"/>
          </a:xfrm>
          <a:prstGeom prst="rect">
            <a:avLst/>
          </a:prstGeom>
          <a:solidFill>
            <a:srgbClr val="FFE8A0"/>
          </a:solidFill>
          <a:ln w="12700">
            <a:solidFill>
              <a:srgbClr val="FFE8A0"/>
            </a:solidFill>
            <a:prstDash val="solid"/>
          </a:ln>
        </p:spPr>
        <p:txBody>
          <a:bodyPr/>
          <a:lstStyle/>
          <a:p>
            <a:endParaRPr lang="en-US"/>
          </a:p>
        </p:txBody>
      </p:sp>
      <p:sp>
        <p:nvSpPr>
          <p:cNvPr id="16" name="Text 13"/>
          <p:cNvSpPr/>
          <p:nvPr/>
        </p:nvSpPr>
        <p:spPr>
          <a:xfrm>
            <a:off x="4928616" y="1801368"/>
            <a:ext cx="3995928" cy="61264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Employment transfers to the combined entity. New policies, codes of conduct, and escalation paths are live. Legal is available to support every workstream from open of business.</a:t>
            </a:r>
            <a:endParaRPr lang="en-US" sz="1050" dirty="0"/>
          </a:p>
        </p:txBody>
      </p:sp>
      <p:sp>
        <p:nvSpPr>
          <p:cNvPr id="17" name="Shape 14"/>
          <p:cNvSpPr/>
          <p:nvPr/>
        </p:nvSpPr>
        <p:spPr>
          <a:xfrm>
            <a:off x="320040" y="2606040"/>
            <a:ext cx="4251960" cy="1097280"/>
          </a:xfrm>
          <a:prstGeom prst="roundRect">
            <a:avLst>
              <a:gd name="adj" fmla="val 5833"/>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18" name="Text 15"/>
          <p:cNvSpPr/>
          <p:nvPr/>
        </p:nvSpPr>
        <p:spPr>
          <a:xfrm>
            <a:off x="448056" y="2670048"/>
            <a:ext cx="3995928" cy="256032"/>
          </a:xfrm>
          <a:prstGeom prst="rect">
            <a:avLst/>
          </a:prstGeom>
          <a:noFill/>
          <a:ln/>
        </p:spPr>
        <p:txBody>
          <a:bodyPr wrap="square" rtlCol="0" anchor="ctr"/>
          <a:lstStyle/>
          <a:p>
            <a:pPr marL="0" indent="0">
              <a:buNone/>
            </a:pPr>
            <a:r>
              <a:rPr lang="en-US" sz="1000" b="1" kern="0" spc="40" dirty="0">
                <a:solidFill>
                  <a:srgbClr val="6B1414"/>
                </a:solidFill>
                <a:latin typeface="Cambria" pitchFamily="34" charset="0"/>
                <a:ea typeface="Cambria" pitchFamily="34" charset="-122"/>
                <a:cs typeface="Cambria" pitchFamily="34" charset="-120"/>
              </a:rPr>
              <a:t>WHAT STAYS THE SAME</a:t>
            </a:r>
            <a:endParaRPr lang="en-US" sz="1000" dirty="0"/>
          </a:p>
        </p:txBody>
      </p:sp>
      <p:sp>
        <p:nvSpPr>
          <p:cNvPr id="19" name="Shape 16"/>
          <p:cNvSpPr/>
          <p:nvPr/>
        </p:nvSpPr>
        <p:spPr>
          <a:xfrm>
            <a:off x="448056" y="2926080"/>
            <a:ext cx="3995928" cy="22860"/>
          </a:xfrm>
          <a:prstGeom prst="rect">
            <a:avLst/>
          </a:prstGeom>
          <a:solidFill>
            <a:srgbClr val="FFE8A0"/>
          </a:solidFill>
          <a:ln w="12700">
            <a:solidFill>
              <a:srgbClr val="FFE8A0"/>
            </a:solidFill>
            <a:prstDash val="solid"/>
          </a:ln>
        </p:spPr>
        <p:txBody>
          <a:bodyPr/>
          <a:lstStyle/>
          <a:p>
            <a:endParaRPr lang="en-US"/>
          </a:p>
        </p:txBody>
      </p:sp>
      <p:sp>
        <p:nvSpPr>
          <p:cNvPr id="20" name="Text 17"/>
          <p:cNvSpPr/>
          <p:nvPr/>
        </p:nvSpPr>
        <p:spPr>
          <a:xfrm>
            <a:off x="448056" y="2980944"/>
            <a:ext cx="3995928" cy="61264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All existing contracts continue in force. Employees retain their current terms until a formal transition is communicated. No system or process changes without notice and transition support.</a:t>
            </a:r>
            <a:endParaRPr lang="en-US" sz="1050" dirty="0"/>
          </a:p>
        </p:txBody>
      </p:sp>
      <p:sp>
        <p:nvSpPr>
          <p:cNvPr id="21" name="Shape 18"/>
          <p:cNvSpPr/>
          <p:nvPr/>
        </p:nvSpPr>
        <p:spPr>
          <a:xfrm>
            <a:off x="4800600" y="2606040"/>
            <a:ext cx="4251960" cy="1097280"/>
          </a:xfrm>
          <a:prstGeom prst="roundRect">
            <a:avLst>
              <a:gd name="adj" fmla="val 5833"/>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22" name="Text 19"/>
          <p:cNvSpPr/>
          <p:nvPr/>
        </p:nvSpPr>
        <p:spPr>
          <a:xfrm>
            <a:off x="4928616" y="2670048"/>
            <a:ext cx="3995928" cy="256032"/>
          </a:xfrm>
          <a:prstGeom prst="rect">
            <a:avLst/>
          </a:prstGeom>
          <a:noFill/>
          <a:ln/>
        </p:spPr>
        <p:txBody>
          <a:bodyPr wrap="square" rtlCol="0" anchor="ctr"/>
          <a:lstStyle/>
          <a:p>
            <a:pPr marL="0" indent="0">
              <a:buNone/>
            </a:pPr>
            <a:r>
              <a:rPr lang="en-US" sz="1000" b="1" kern="0" spc="40" dirty="0">
                <a:solidFill>
                  <a:srgbClr val="6B1414"/>
                </a:solidFill>
                <a:latin typeface="Cambria" pitchFamily="34" charset="0"/>
                <a:ea typeface="Cambria" pitchFamily="34" charset="-122"/>
                <a:cs typeface="Cambria" pitchFamily="34" charset="-120"/>
              </a:rPr>
              <a:t>HOW DECISIONS WILL BE MADE</a:t>
            </a:r>
            <a:endParaRPr lang="en-US" sz="1000" dirty="0"/>
          </a:p>
        </p:txBody>
      </p:sp>
      <p:sp>
        <p:nvSpPr>
          <p:cNvPr id="23" name="Shape 20"/>
          <p:cNvSpPr/>
          <p:nvPr/>
        </p:nvSpPr>
        <p:spPr>
          <a:xfrm>
            <a:off x="4928616" y="2926080"/>
            <a:ext cx="3995928" cy="22860"/>
          </a:xfrm>
          <a:prstGeom prst="rect">
            <a:avLst/>
          </a:prstGeom>
          <a:solidFill>
            <a:srgbClr val="FFE8A0"/>
          </a:solidFill>
          <a:ln w="12700">
            <a:solidFill>
              <a:srgbClr val="FFE8A0"/>
            </a:solidFill>
            <a:prstDash val="solid"/>
          </a:ln>
        </p:spPr>
        <p:txBody>
          <a:bodyPr/>
          <a:lstStyle/>
          <a:p>
            <a:endParaRPr lang="en-US"/>
          </a:p>
        </p:txBody>
      </p:sp>
      <p:sp>
        <p:nvSpPr>
          <p:cNvPr id="24" name="Text 21"/>
          <p:cNvSpPr/>
          <p:nvPr/>
        </p:nvSpPr>
        <p:spPr>
          <a:xfrm>
            <a:off x="4928616" y="2980944"/>
            <a:ext cx="3995928" cy="61264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The General Counsel is the single accountable owner for Legal. Every sub-workstream has a named lead. Escalations follow a clear path — workstream lead to GC to Steering Committee.</a:t>
            </a:r>
            <a:endParaRPr lang="en-US" sz="1050" dirty="0"/>
          </a:p>
        </p:txBody>
      </p:sp>
      <p:sp>
        <p:nvSpPr>
          <p:cNvPr id="25" name="Shape 22"/>
          <p:cNvSpPr/>
          <p:nvPr/>
        </p:nvSpPr>
        <p:spPr>
          <a:xfrm>
            <a:off x="320040" y="3785616"/>
            <a:ext cx="4251960" cy="1097280"/>
          </a:xfrm>
          <a:prstGeom prst="roundRect">
            <a:avLst>
              <a:gd name="adj" fmla="val 5833"/>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26" name="Text 23"/>
          <p:cNvSpPr/>
          <p:nvPr/>
        </p:nvSpPr>
        <p:spPr>
          <a:xfrm>
            <a:off x="448056" y="3849624"/>
            <a:ext cx="3995928" cy="256032"/>
          </a:xfrm>
          <a:prstGeom prst="rect">
            <a:avLst/>
          </a:prstGeom>
          <a:noFill/>
          <a:ln/>
        </p:spPr>
        <p:txBody>
          <a:bodyPr wrap="square" rtlCol="0" anchor="ctr"/>
          <a:lstStyle/>
          <a:p>
            <a:pPr marL="0" indent="0">
              <a:buNone/>
            </a:pPr>
            <a:r>
              <a:rPr lang="en-US" sz="1000" b="1" kern="0" spc="40" dirty="0">
                <a:solidFill>
                  <a:srgbClr val="6B1414"/>
                </a:solidFill>
                <a:latin typeface="Cambria" pitchFamily="34" charset="0"/>
                <a:ea typeface="Cambria" pitchFamily="34" charset="-122"/>
                <a:cs typeface="Cambria" pitchFamily="34" charset="-120"/>
              </a:rPr>
              <a:t>WHAT WE ARE ASKING OF EMPLOYEES</a:t>
            </a:r>
            <a:endParaRPr lang="en-US" sz="1000" dirty="0"/>
          </a:p>
        </p:txBody>
      </p:sp>
      <p:sp>
        <p:nvSpPr>
          <p:cNvPr id="27" name="Shape 24"/>
          <p:cNvSpPr/>
          <p:nvPr/>
        </p:nvSpPr>
        <p:spPr>
          <a:xfrm>
            <a:off x="448056" y="4105656"/>
            <a:ext cx="3995928" cy="22860"/>
          </a:xfrm>
          <a:prstGeom prst="rect">
            <a:avLst/>
          </a:prstGeom>
          <a:solidFill>
            <a:srgbClr val="FFE8A0"/>
          </a:solidFill>
          <a:ln w="12700">
            <a:solidFill>
              <a:srgbClr val="FFE8A0"/>
            </a:solidFill>
            <a:prstDash val="solid"/>
          </a:ln>
        </p:spPr>
        <p:txBody>
          <a:bodyPr/>
          <a:lstStyle/>
          <a:p>
            <a:endParaRPr lang="en-US"/>
          </a:p>
        </p:txBody>
      </p:sp>
      <p:sp>
        <p:nvSpPr>
          <p:cNvPr id="28" name="Text 25"/>
          <p:cNvSpPr/>
          <p:nvPr/>
        </p:nvSpPr>
        <p:spPr>
          <a:xfrm>
            <a:off x="448056" y="4160520"/>
            <a:ext cx="3995928" cy="61264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Route legally sensitive questions to Legal before committing anything to writing. Follow updated policies from Day 1. If you are unsure whether something requires legal review — ask.</a:t>
            </a:r>
            <a:endParaRPr lang="en-US" sz="1050" dirty="0"/>
          </a:p>
        </p:txBody>
      </p:sp>
      <p:sp>
        <p:nvSpPr>
          <p:cNvPr id="29" name="Shape 26"/>
          <p:cNvSpPr/>
          <p:nvPr/>
        </p:nvSpPr>
        <p:spPr>
          <a:xfrm>
            <a:off x="4800600" y="3785616"/>
            <a:ext cx="4251960" cy="1097280"/>
          </a:xfrm>
          <a:prstGeom prst="roundRect">
            <a:avLst>
              <a:gd name="adj" fmla="val 5833"/>
            </a:avLst>
          </a:prstGeom>
          <a:solidFill>
            <a:srgbClr val="FFFFFF"/>
          </a:solidFill>
          <a:ln w="12700">
            <a:solidFill>
              <a:srgbClr val="F2DED6"/>
            </a:solidFill>
            <a:prstDash val="solid"/>
          </a:ln>
          <a:effectLst>
            <a:outerShdw blurRad="63500" dist="25400" dir="2700000" algn="bl" rotWithShape="0">
              <a:srgbClr val="000000">
                <a:alpha val="8000"/>
              </a:srgbClr>
            </a:outerShdw>
          </a:effectLst>
        </p:spPr>
        <p:txBody>
          <a:bodyPr/>
          <a:lstStyle/>
          <a:p>
            <a:endParaRPr lang="en-US"/>
          </a:p>
        </p:txBody>
      </p:sp>
      <p:sp>
        <p:nvSpPr>
          <p:cNvPr id="30" name="Text 27"/>
          <p:cNvSpPr/>
          <p:nvPr/>
        </p:nvSpPr>
        <p:spPr>
          <a:xfrm>
            <a:off x="4928616" y="3849624"/>
            <a:ext cx="3995928" cy="256032"/>
          </a:xfrm>
          <a:prstGeom prst="rect">
            <a:avLst/>
          </a:prstGeom>
          <a:noFill/>
          <a:ln/>
        </p:spPr>
        <p:txBody>
          <a:bodyPr wrap="square" rtlCol="0" anchor="ctr"/>
          <a:lstStyle/>
          <a:p>
            <a:pPr marL="0" indent="0">
              <a:buNone/>
            </a:pPr>
            <a:r>
              <a:rPr lang="en-US" sz="1000" b="1" kern="0" spc="40" dirty="0">
                <a:solidFill>
                  <a:srgbClr val="6B1414"/>
                </a:solidFill>
                <a:latin typeface="Cambria" pitchFamily="34" charset="0"/>
                <a:ea typeface="Cambria" pitchFamily="34" charset="-122"/>
                <a:cs typeface="Cambria" pitchFamily="34" charset="-120"/>
              </a:rPr>
              <a:t>WHEN THIS WILL BE COMPLETE</a:t>
            </a:r>
            <a:endParaRPr lang="en-US" sz="1000" dirty="0"/>
          </a:p>
        </p:txBody>
      </p:sp>
      <p:sp>
        <p:nvSpPr>
          <p:cNvPr id="31" name="Shape 28"/>
          <p:cNvSpPr/>
          <p:nvPr/>
        </p:nvSpPr>
        <p:spPr>
          <a:xfrm>
            <a:off x="4928616" y="4105656"/>
            <a:ext cx="3995928" cy="22860"/>
          </a:xfrm>
          <a:prstGeom prst="rect">
            <a:avLst/>
          </a:prstGeom>
          <a:solidFill>
            <a:srgbClr val="FFE8A0"/>
          </a:solidFill>
          <a:ln w="12700">
            <a:solidFill>
              <a:srgbClr val="FFE8A0"/>
            </a:solidFill>
            <a:prstDash val="solid"/>
          </a:ln>
        </p:spPr>
        <p:txBody>
          <a:bodyPr/>
          <a:lstStyle/>
          <a:p>
            <a:endParaRPr lang="en-US"/>
          </a:p>
        </p:txBody>
      </p:sp>
      <p:sp>
        <p:nvSpPr>
          <p:cNvPr id="32" name="Text 29"/>
          <p:cNvSpPr/>
          <p:nvPr/>
        </p:nvSpPr>
        <p:spPr>
          <a:xfrm>
            <a:off x="4928616" y="4160520"/>
            <a:ext cx="3995928" cy="612648"/>
          </a:xfrm>
          <a:prstGeom prst="rect">
            <a:avLst/>
          </a:prstGeom>
          <a:noFill/>
          <a:ln/>
        </p:spPr>
        <p:txBody>
          <a:bodyPr wrap="square" rtlCol="0" anchor="t"/>
          <a:lstStyle/>
          <a:p>
            <a:pPr marL="0" indent="0">
              <a:buNone/>
            </a:pPr>
            <a:r>
              <a:rPr lang="en-US" sz="1050" dirty="0">
                <a:solidFill>
                  <a:srgbClr val="2A0A0A"/>
                </a:solidFill>
                <a:latin typeface="Calibri" pitchFamily="34" charset="0"/>
                <a:ea typeface="Calibri" pitchFamily="34" charset="-122"/>
                <a:cs typeface="Calibri" pitchFamily="34" charset="-120"/>
              </a:rPr>
              <a:t>The formal Legal integration closes at Day 100. By that date, all contracts are harmonized, IP assignments are filed, the compliance program is unified, and Legal is operating as one team.</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1849</Words>
  <Application>Microsoft Office PowerPoint</Application>
  <PresentationFormat>On-screen Show (16:9)</PresentationFormat>
  <Paragraphs>205</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Integration Kickoff</dc:title>
  <dc:subject>PptxGenJS Presentation</dc:subject>
  <dc:creator>100 Day Advisors</dc:creator>
  <cp:lastModifiedBy>Joseph Aberger</cp:lastModifiedBy>
  <cp:revision>5</cp:revision>
  <dcterms:created xsi:type="dcterms:W3CDTF">2026-06-11T20:05:59Z</dcterms:created>
  <dcterms:modified xsi:type="dcterms:W3CDTF">2026-07-25T17:06:15Z</dcterms:modified>
</cp:coreProperties>
</file>